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
      <p:font typeface="Amatic SC"/>
      <p:regular r:id="rId40"/>
      <p:bold r:id="rId41"/>
    </p:embeddedFont>
    <p:embeddedFont>
      <p:font typeface="Playfair Display"/>
      <p:regular r:id="rId42"/>
      <p:bold r:id="rId43"/>
      <p:italic r:id="rId44"/>
      <p:boldItalic r:id="rId45"/>
    </p:embeddedFont>
    <p:embeddedFont>
      <p:font typeface="Montserrat"/>
      <p:regular r:id="rId46"/>
      <p:bold r:id="rId47"/>
    </p:embeddedFont>
    <p:embeddedFont>
      <p:font typeface="Source Code Pro"/>
      <p:regular r:id="rId48"/>
      <p:bold r:id="rId49"/>
    </p:embeddedFont>
    <p:embeddedFont>
      <p:font typeface="Oswald"/>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AmaticSC-regular.fntdata"/><Relationship Id="rId42" Type="http://schemas.openxmlformats.org/officeDocument/2006/relationships/font" Target="fonts/PlayfairDisplay-regular.fntdata"/><Relationship Id="rId41" Type="http://schemas.openxmlformats.org/officeDocument/2006/relationships/font" Target="fonts/AmaticSC-bold.fntdata"/><Relationship Id="rId44" Type="http://schemas.openxmlformats.org/officeDocument/2006/relationships/font" Target="fonts/PlayfairDisplay-italic.fntdata"/><Relationship Id="rId43" Type="http://schemas.openxmlformats.org/officeDocument/2006/relationships/font" Target="fonts/PlayfairDisplay-bold.fntdata"/><Relationship Id="rId46" Type="http://schemas.openxmlformats.org/officeDocument/2006/relationships/font" Target="fonts/Montserrat-regular.fntdata"/><Relationship Id="rId45"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SourceCodePro-regular.fntdata"/><Relationship Id="rId47" Type="http://schemas.openxmlformats.org/officeDocument/2006/relationships/font" Target="fonts/Montserrat-bold.fntdata"/><Relationship Id="rId49"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swald-bold.fntdata"/><Relationship Id="rId5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Gwiz leads the way!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Beth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Jess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Beth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Jess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Beth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Gwiz leads the way!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Gwiz</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Beth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56" name="Shape 56"/>
        <p:cNvGrpSpPr/>
        <p:nvPr/>
      </p:nvGrpSpPr>
      <p:grpSpPr>
        <a:xfrm>
          <a:off x="0" y="0"/>
          <a:ext cx="0" cy="0"/>
          <a:chOff x="0" y="0"/>
          <a:chExt cx="0" cy="0"/>
        </a:xfrm>
      </p:grpSpPr>
      <p:sp>
        <p:nvSpPr>
          <p:cNvPr id="57" name="Shape 57"/>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rtl="0" algn="ctr">
              <a:spcBef>
                <a:spcPts val="0"/>
              </a:spcBef>
              <a:buSzPct val="100000"/>
              <a:buFont typeface="Playfair Display"/>
              <a:defRPr b="1" sz="6800">
                <a:latin typeface="Playfair Display"/>
                <a:ea typeface="Playfair Display"/>
                <a:cs typeface="Playfair Display"/>
                <a:sym typeface="Playfair Display"/>
              </a:defRPr>
            </a:lvl1pPr>
            <a:lvl2pPr lvl="1" rtl="0" algn="ctr">
              <a:spcBef>
                <a:spcPts val="0"/>
              </a:spcBef>
              <a:buSzPct val="100000"/>
              <a:buFont typeface="Playfair Display"/>
              <a:defRPr b="1" sz="6800">
                <a:latin typeface="Playfair Display"/>
                <a:ea typeface="Playfair Display"/>
                <a:cs typeface="Playfair Display"/>
                <a:sym typeface="Playfair Display"/>
              </a:defRPr>
            </a:lvl2pPr>
            <a:lvl3pPr lvl="2" rtl="0" algn="ctr">
              <a:spcBef>
                <a:spcPts val="0"/>
              </a:spcBef>
              <a:buSzPct val="100000"/>
              <a:buFont typeface="Playfair Display"/>
              <a:defRPr b="1" sz="6800">
                <a:latin typeface="Playfair Display"/>
                <a:ea typeface="Playfair Display"/>
                <a:cs typeface="Playfair Display"/>
                <a:sym typeface="Playfair Display"/>
              </a:defRPr>
            </a:lvl3pPr>
            <a:lvl4pPr lvl="3" rtl="0" algn="ctr">
              <a:spcBef>
                <a:spcPts val="0"/>
              </a:spcBef>
              <a:buSzPct val="100000"/>
              <a:buFont typeface="Playfair Display"/>
              <a:defRPr b="1" sz="6800">
                <a:latin typeface="Playfair Display"/>
                <a:ea typeface="Playfair Display"/>
                <a:cs typeface="Playfair Display"/>
                <a:sym typeface="Playfair Display"/>
              </a:defRPr>
            </a:lvl4pPr>
            <a:lvl5pPr lvl="4" rtl="0" algn="ctr">
              <a:spcBef>
                <a:spcPts val="0"/>
              </a:spcBef>
              <a:buSzPct val="100000"/>
              <a:buFont typeface="Playfair Display"/>
              <a:defRPr b="1" sz="6800">
                <a:latin typeface="Playfair Display"/>
                <a:ea typeface="Playfair Display"/>
                <a:cs typeface="Playfair Display"/>
                <a:sym typeface="Playfair Display"/>
              </a:defRPr>
            </a:lvl5pPr>
            <a:lvl6pPr lvl="5" rtl="0" algn="ctr">
              <a:spcBef>
                <a:spcPts val="0"/>
              </a:spcBef>
              <a:buSzPct val="100000"/>
              <a:buFont typeface="Playfair Display"/>
              <a:defRPr b="1" sz="6800">
                <a:latin typeface="Playfair Display"/>
                <a:ea typeface="Playfair Display"/>
                <a:cs typeface="Playfair Display"/>
                <a:sym typeface="Playfair Display"/>
              </a:defRPr>
            </a:lvl6pPr>
            <a:lvl7pPr lvl="6" rtl="0" algn="ctr">
              <a:spcBef>
                <a:spcPts val="0"/>
              </a:spcBef>
              <a:buSzPct val="100000"/>
              <a:buFont typeface="Playfair Display"/>
              <a:defRPr b="1" sz="6800">
                <a:latin typeface="Playfair Display"/>
                <a:ea typeface="Playfair Display"/>
                <a:cs typeface="Playfair Display"/>
                <a:sym typeface="Playfair Display"/>
              </a:defRPr>
            </a:lvl7pPr>
            <a:lvl8pPr lvl="7" rtl="0" algn="ctr">
              <a:spcBef>
                <a:spcPts val="0"/>
              </a:spcBef>
              <a:buSzPct val="100000"/>
              <a:buFont typeface="Playfair Display"/>
              <a:defRPr b="1" sz="6800">
                <a:latin typeface="Playfair Display"/>
                <a:ea typeface="Playfair Display"/>
                <a:cs typeface="Playfair Display"/>
                <a:sym typeface="Playfair Display"/>
              </a:defRPr>
            </a:lvl8pPr>
            <a:lvl9pPr lvl="8" rtl="0"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60" name="Shape 60"/>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61" name="Shape 6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62" name="Shape 62"/>
        <p:cNvGrpSpPr/>
        <p:nvPr/>
      </p:nvGrpSpPr>
      <p:grpSpPr>
        <a:xfrm>
          <a:off x="0" y="0"/>
          <a:ext cx="0" cy="0"/>
          <a:chOff x="0" y="0"/>
          <a:chExt cx="0" cy="0"/>
        </a:xfrm>
      </p:grpSpPr>
      <p:sp>
        <p:nvSpPr>
          <p:cNvPr id="63" name="Shape 63"/>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64" name="Shape 64"/>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rtl="0" algn="ctr">
              <a:spcBef>
                <a:spcPts val="0"/>
              </a:spcBef>
              <a:buSzPct val="100000"/>
              <a:buFont typeface="Playfair Display"/>
              <a:defRPr b="1" sz="4800">
                <a:latin typeface="Playfair Display"/>
                <a:ea typeface="Playfair Display"/>
                <a:cs typeface="Playfair Display"/>
                <a:sym typeface="Playfair Display"/>
              </a:defRPr>
            </a:lvl1pPr>
            <a:lvl2pPr lvl="1" rtl="0" algn="ctr">
              <a:spcBef>
                <a:spcPts val="0"/>
              </a:spcBef>
              <a:buSzPct val="100000"/>
              <a:buFont typeface="Playfair Display"/>
              <a:defRPr b="1" sz="4800">
                <a:latin typeface="Playfair Display"/>
                <a:ea typeface="Playfair Display"/>
                <a:cs typeface="Playfair Display"/>
                <a:sym typeface="Playfair Display"/>
              </a:defRPr>
            </a:lvl2pPr>
            <a:lvl3pPr lvl="2" rtl="0" algn="ctr">
              <a:spcBef>
                <a:spcPts val="0"/>
              </a:spcBef>
              <a:buSzPct val="100000"/>
              <a:buFont typeface="Playfair Display"/>
              <a:defRPr b="1" sz="4800">
                <a:latin typeface="Playfair Display"/>
                <a:ea typeface="Playfair Display"/>
                <a:cs typeface="Playfair Display"/>
                <a:sym typeface="Playfair Display"/>
              </a:defRPr>
            </a:lvl3pPr>
            <a:lvl4pPr lvl="3" rtl="0" algn="ctr">
              <a:spcBef>
                <a:spcPts val="0"/>
              </a:spcBef>
              <a:buSzPct val="100000"/>
              <a:buFont typeface="Playfair Display"/>
              <a:defRPr b="1" sz="4800">
                <a:latin typeface="Playfair Display"/>
                <a:ea typeface="Playfair Display"/>
                <a:cs typeface="Playfair Display"/>
                <a:sym typeface="Playfair Display"/>
              </a:defRPr>
            </a:lvl4pPr>
            <a:lvl5pPr lvl="4" rtl="0" algn="ctr">
              <a:spcBef>
                <a:spcPts val="0"/>
              </a:spcBef>
              <a:buSzPct val="100000"/>
              <a:buFont typeface="Playfair Display"/>
              <a:defRPr b="1" sz="4800">
                <a:latin typeface="Playfair Display"/>
                <a:ea typeface="Playfair Display"/>
                <a:cs typeface="Playfair Display"/>
                <a:sym typeface="Playfair Display"/>
              </a:defRPr>
            </a:lvl5pPr>
            <a:lvl6pPr lvl="5" rtl="0" algn="ctr">
              <a:spcBef>
                <a:spcPts val="0"/>
              </a:spcBef>
              <a:buSzPct val="100000"/>
              <a:buFont typeface="Playfair Display"/>
              <a:defRPr b="1" sz="4800">
                <a:latin typeface="Playfair Display"/>
                <a:ea typeface="Playfair Display"/>
                <a:cs typeface="Playfair Display"/>
                <a:sym typeface="Playfair Display"/>
              </a:defRPr>
            </a:lvl6pPr>
            <a:lvl7pPr lvl="6" rtl="0" algn="ctr">
              <a:spcBef>
                <a:spcPts val="0"/>
              </a:spcBef>
              <a:buSzPct val="100000"/>
              <a:buFont typeface="Playfair Display"/>
              <a:defRPr b="1" sz="4800">
                <a:latin typeface="Playfair Display"/>
                <a:ea typeface="Playfair Display"/>
                <a:cs typeface="Playfair Display"/>
                <a:sym typeface="Playfair Display"/>
              </a:defRPr>
            </a:lvl7pPr>
            <a:lvl8pPr lvl="7" rtl="0" algn="ctr">
              <a:spcBef>
                <a:spcPts val="0"/>
              </a:spcBef>
              <a:buSzPct val="100000"/>
              <a:buFont typeface="Playfair Display"/>
              <a:defRPr b="1" sz="4800">
                <a:latin typeface="Playfair Display"/>
                <a:ea typeface="Playfair Display"/>
                <a:cs typeface="Playfair Display"/>
                <a:sym typeface="Playfair Display"/>
              </a:defRPr>
            </a:lvl8pPr>
            <a:lvl9pPr lvl="8" rtl="0"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65" name="Shape 6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 name="Shape 68"/>
          <p:cNvSpPr txBox="1"/>
          <p:nvPr>
            <p:ph idx="1" type="body"/>
          </p:nvPr>
        </p:nvSpPr>
        <p:spPr>
          <a:xfrm>
            <a:off x="311700" y="1234075"/>
            <a:ext cx="8520600" cy="3334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9" name="Shape 6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idx="1" type="body"/>
          </p:nvPr>
        </p:nvSpPr>
        <p:spPr>
          <a:xfrm>
            <a:off x="311700" y="1234050"/>
            <a:ext cx="3999900" cy="33348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3" name="Shape 73"/>
          <p:cNvSpPr txBox="1"/>
          <p:nvPr>
            <p:ph idx="2" type="body"/>
          </p:nvPr>
        </p:nvSpPr>
        <p:spPr>
          <a:xfrm>
            <a:off x="4832400" y="1234050"/>
            <a:ext cx="3999900" cy="33348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4" name="Shape 7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7" name="Shape 7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8" name="Shape 78"/>
        <p:cNvGrpSpPr/>
        <p:nvPr/>
      </p:nvGrpSpPr>
      <p:grpSpPr>
        <a:xfrm>
          <a:off x="0" y="0"/>
          <a:ext cx="0" cy="0"/>
          <a:chOff x="0" y="0"/>
          <a:chExt cx="0" cy="0"/>
        </a:xfrm>
      </p:grpSpPr>
      <p:sp>
        <p:nvSpPr>
          <p:cNvPr id="79" name="Shape 79"/>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80" name="Shape 80"/>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1" name="Shape 8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82" name="Shape 82"/>
        <p:cNvGrpSpPr/>
        <p:nvPr/>
      </p:nvGrpSpPr>
      <p:grpSpPr>
        <a:xfrm>
          <a:off x="0" y="0"/>
          <a:ext cx="0" cy="0"/>
          <a:chOff x="0" y="0"/>
          <a:chExt cx="0" cy="0"/>
        </a:xfrm>
      </p:grpSpPr>
      <p:sp>
        <p:nvSpPr>
          <p:cNvPr id="83" name="Shape 83"/>
          <p:cNvSpPr txBox="1"/>
          <p:nvPr>
            <p:ph type="title"/>
          </p:nvPr>
        </p:nvSpPr>
        <p:spPr>
          <a:xfrm>
            <a:off x="490250" y="526350"/>
            <a:ext cx="5618700" cy="4090800"/>
          </a:xfrm>
          <a:prstGeom prst="rect">
            <a:avLst/>
          </a:prstGeom>
        </p:spPr>
        <p:txBody>
          <a:bodyPr anchorCtr="0" anchor="ctr" bIns="91425" lIns="91425" rIns="91425" tIns="91425"/>
          <a:lstStyle>
            <a:lvl1pPr lvl="0"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84" name="Shape 8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85" name="Shape 85"/>
        <p:cNvGrpSpPr/>
        <p:nvPr/>
      </p:nvGrpSpPr>
      <p:grpSpPr>
        <a:xfrm>
          <a:off x="0" y="0"/>
          <a:ext cx="0" cy="0"/>
          <a:chOff x="0" y="0"/>
          <a:chExt cx="0" cy="0"/>
        </a:xfrm>
      </p:grpSpPr>
      <p:sp>
        <p:nvSpPr>
          <p:cNvPr id="86" name="Shape 86"/>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87" name="Shape 87"/>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88" name="Shape 88"/>
          <p:cNvSpPr txBox="1"/>
          <p:nvPr>
            <p:ph type="title"/>
          </p:nvPr>
        </p:nvSpPr>
        <p:spPr>
          <a:xfrm>
            <a:off x="265500" y="1081675"/>
            <a:ext cx="4045200" cy="17862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9" name="Shape 89"/>
          <p:cNvSpPr txBox="1"/>
          <p:nvPr>
            <p:ph idx="1" type="subTitle"/>
          </p:nvPr>
        </p:nvSpPr>
        <p:spPr>
          <a:xfrm>
            <a:off x="265500" y="29214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90" name="Shape 90"/>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1" name="Shape 9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2" name="Shape 92"/>
        <p:cNvGrpSpPr/>
        <p:nvPr/>
      </p:nvGrpSpPr>
      <p:grpSpPr>
        <a:xfrm>
          <a:off x="0" y="0"/>
          <a:ext cx="0" cy="0"/>
          <a:chOff x="0" y="0"/>
          <a:chExt cx="0" cy="0"/>
        </a:xfrm>
      </p:grpSpPr>
      <p:sp>
        <p:nvSpPr>
          <p:cNvPr id="93" name="Shape 93"/>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94" name="Shape 9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95" name="Shape 95"/>
        <p:cNvGrpSpPr/>
        <p:nvPr/>
      </p:nvGrpSpPr>
      <p:grpSpPr>
        <a:xfrm>
          <a:off x="0" y="0"/>
          <a:ext cx="0" cy="0"/>
          <a:chOff x="0" y="0"/>
          <a:chExt cx="0" cy="0"/>
        </a:xfrm>
      </p:grpSpPr>
      <p:sp>
        <p:nvSpPr>
          <p:cNvPr id="96" name="Shape 96"/>
          <p:cNvSpPr txBox="1"/>
          <p:nvPr>
            <p:ph type="title"/>
          </p:nvPr>
        </p:nvSpPr>
        <p:spPr>
          <a:xfrm>
            <a:off x="311700" y="999925"/>
            <a:ext cx="8520600" cy="2146200"/>
          </a:xfrm>
          <a:prstGeom prst="rect">
            <a:avLst/>
          </a:prstGeom>
        </p:spPr>
        <p:txBody>
          <a:bodyPr anchorCtr="0" anchor="b" bIns="91425" lIns="91425" rIns="91425" tIns="91425"/>
          <a:lstStyle>
            <a:lvl1pPr lvl="0" rtl="0" algn="ctr">
              <a:spcBef>
                <a:spcPts val="0"/>
              </a:spcBef>
              <a:buSzPct val="100000"/>
              <a:buFont typeface="Montserrat"/>
              <a:defRPr sz="14000">
                <a:latin typeface="Montserrat"/>
                <a:ea typeface="Montserrat"/>
                <a:cs typeface="Montserrat"/>
                <a:sym typeface="Montserrat"/>
              </a:defRPr>
            </a:lvl1pPr>
            <a:lvl2pPr lvl="1" rtl="0" algn="ctr">
              <a:spcBef>
                <a:spcPts val="0"/>
              </a:spcBef>
              <a:buSzPct val="100000"/>
              <a:buFont typeface="Montserrat"/>
              <a:defRPr sz="14000">
                <a:latin typeface="Montserrat"/>
                <a:ea typeface="Montserrat"/>
                <a:cs typeface="Montserrat"/>
                <a:sym typeface="Montserrat"/>
              </a:defRPr>
            </a:lvl2pPr>
            <a:lvl3pPr lvl="2" rtl="0" algn="ctr">
              <a:spcBef>
                <a:spcPts val="0"/>
              </a:spcBef>
              <a:buSzPct val="100000"/>
              <a:buFont typeface="Montserrat"/>
              <a:defRPr sz="14000">
                <a:latin typeface="Montserrat"/>
                <a:ea typeface="Montserrat"/>
                <a:cs typeface="Montserrat"/>
                <a:sym typeface="Montserrat"/>
              </a:defRPr>
            </a:lvl3pPr>
            <a:lvl4pPr lvl="3" rtl="0" algn="ctr">
              <a:spcBef>
                <a:spcPts val="0"/>
              </a:spcBef>
              <a:buSzPct val="100000"/>
              <a:buFont typeface="Montserrat"/>
              <a:defRPr sz="14000">
                <a:latin typeface="Montserrat"/>
                <a:ea typeface="Montserrat"/>
                <a:cs typeface="Montserrat"/>
                <a:sym typeface="Montserrat"/>
              </a:defRPr>
            </a:lvl4pPr>
            <a:lvl5pPr lvl="4" rtl="0" algn="ctr">
              <a:spcBef>
                <a:spcPts val="0"/>
              </a:spcBef>
              <a:buSzPct val="100000"/>
              <a:buFont typeface="Montserrat"/>
              <a:defRPr sz="14000">
                <a:latin typeface="Montserrat"/>
                <a:ea typeface="Montserrat"/>
                <a:cs typeface="Montserrat"/>
                <a:sym typeface="Montserrat"/>
              </a:defRPr>
            </a:lvl5pPr>
            <a:lvl6pPr lvl="5" rtl="0" algn="ctr">
              <a:spcBef>
                <a:spcPts val="0"/>
              </a:spcBef>
              <a:buSzPct val="100000"/>
              <a:buFont typeface="Montserrat"/>
              <a:defRPr sz="14000">
                <a:latin typeface="Montserrat"/>
                <a:ea typeface="Montserrat"/>
                <a:cs typeface="Montserrat"/>
                <a:sym typeface="Montserrat"/>
              </a:defRPr>
            </a:lvl6pPr>
            <a:lvl7pPr lvl="6" rtl="0" algn="ctr">
              <a:spcBef>
                <a:spcPts val="0"/>
              </a:spcBef>
              <a:buSzPct val="100000"/>
              <a:buFont typeface="Montserrat"/>
              <a:defRPr sz="14000">
                <a:latin typeface="Montserrat"/>
                <a:ea typeface="Montserrat"/>
                <a:cs typeface="Montserrat"/>
                <a:sym typeface="Montserrat"/>
              </a:defRPr>
            </a:lvl7pPr>
            <a:lvl8pPr lvl="7" rtl="0" algn="ctr">
              <a:spcBef>
                <a:spcPts val="0"/>
              </a:spcBef>
              <a:buSzPct val="100000"/>
              <a:buFont typeface="Montserrat"/>
              <a:defRPr sz="14000">
                <a:latin typeface="Montserrat"/>
                <a:ea typeface="Montserrat"/>
                <a:cs typeface="Montserrat"/>
                <a:sym typeface="Montserrat"/>
              </a:defRPr>
            </a:lvl8pPr>
            <a:lvl9pPr lvl="8" rtl="0" algn="ctr">
              <a:spcBef>
                <a:spcPts val="0"/>
              </a:spcBef>
              <a:buSzPct val="100000"/>
              <a:buFont typeface="Montserrat"/>
              <a:defRPr sz="14000">
                <a:latin typeface="Montserrat"/>
                <a:ea typeface="Montserrat"/>
                <a:cs typeface="Montserrat"/>
                <a:sym typeface="Montserrat"/>
              </a:defRPr>
            </a:lvl9pPr>
          </a:lstStyle>
          <a:p/>
        </p:txBody>
      </p:sp>
      <p:sp>
        <p:nvSpPr>
          <p:cNvPr id="97" name="Shape 97"/>
          <p:cNvSpPr txBox="1"/>
          <p:nvPr>
            <p:ph idx="1" type="body"/>
          </p:nvPr>
        </p:nvSpPr>
        <p:spPr>
          <a:xfrm>
            <a:off x="311700" y="32284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8" name="Shape 9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9" name="Shape 99"/>
        <p:cNvGrpSpPr/>
        <p:nvPr/>
      </p:nvGrpSpPr>
      <p:grpSpPr>
        <a:xfrm>
          <a:off x="0" y="0"/>
          <a:ext cx="0" cy="0"/>
          <a:chOff x="0" y="0"/>
          <a:chExt cx="0" cy="0"/>
        </a:xfrm>
      </p:grpSpPr>
      <p:sp>
        <p:nvSpPr>
          <p:cNvPr id="100" name="Shape 10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x="0" y="0"/>
          <a:ext cx="0" cy="0"/>
          <a:chOff x="0" y="0"/>
          <a:chExt cx="0" cy="0"/>
        </a:xfrm>
      </p:grpSpPr>
      <p:sp>
        <p:nvSpPr>
          <p:cNvPr id="53" name="Shape 53"/>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rtl="0">
              <a:spcBef>
                <a:spcPts val="0"/>
              </a:spcBef>
              <a:buClr>
                <a:schemeClr val="dk2"/>
              </a:buClr>
              <a:buSzPct val="100000"/>
              <a:buFont typeface="Oswald"/>
              <a:buNone/>
              <a:defRPr sz="3000">
                <a:solidFill>
                  <a:schemeClr val="dk2"/>
                </a:solidFill>
                <a:latin typeface="Oswald"/>
                <a:ea typeface="Oswald"/>
                <a:cs typeface="Oswald"/>
                <a:sym typeface="Oswald"/>
              </a:defRPr>
            </a:lvl2pPr>
            <a:lvl3pPr lvl="2" rtl="0">
              <a:spcBef>
                <a:spcPts val="0"/>
              </a:spcBef>
              <a:buClr>
                <a:schemeClr val="dk2"/>
              </a:buClr>
              <a:buSzPct val="100000"/>
              <a:buFont typeface="Oswald"/>
              <a:buNone/>
              <a:defRPr sz="3000">
                <a:solidFill>
                  <a:schemeClr val="dk2"/>
                </a:solidFill>
                <a:latin typeface="Oswald"/>
                <a:ea typeface="Oswald"/>
                <a:cs typeface="Oswald"/>
                <a:sym typeface="Oswald"/>
              </a:defRPr>
            </a:lvl3pPr>
            <a:lvl4pPr lvl="3" rtl="0">
              <a:spcBef>
                <a:spcPts val="0"/>
              </a:spcBef>
              <a:buClr>
                <a:schemeClr val="dk2"/>
              </a:buClr>
              <a:buSzPct val="100000"/>
              <a:buFont typeface="Oswald"/>
              <a:buNone/>
              <a:defRPr sz="3000">
                <a:solidFill>
                  <a:schemeClr val="dk2"/>
                </a:solidFill>
                <a:latin typeface="Oswald"/>
                <a:ea typeface="Oswald"/>
                <a:cs typeface="Oswald"/>
                <a:sym typeface="Oswald"/>
              </a:defRPr>
            </a:lvl4pPr>
            <a:lvl5pPr lvl="4" rtl="0">
              <a:spcBef>
                <a:spcPts val="0"/>
              </a:spcBef>
              <a:buClr>
                <a:schemeClr val="dk2"/>
              </a:buClr>
              <a:buSzPct val="100000"/>
              <a:buFont typeface="Oswald"/>
              <a:buNone/>
              <a:defRPr sz="3000">
                <a:solidFill>
                  <a:schemeClr val="dk2"/>
                </a:solidFill>
                <a:latin typeface="Oswald"/>
                <a:ea typeface="Oswald"/>
                <a:cs typeface="Oswald"/>
                <a:sym typeface="Oswald"/>
              </a:defRPr>
            </a:lvl5pPr>
            <a:lvl6pPr lvl="5" rtl="0">
              <a:spcBef>
                <a:spcPts val="0"/>
              </a:spcBef>
              <a:buClr>
                <a:schemeClr val="dk2"/>
              </a:buClr>
              <a:buSzPct val="100000"/>
              <a:buFont typeface="Oswald"/>
              <a:buNone/>
              <a:defRPr sz="3000">
                <a:solidFill>
                  <a:schemeClr val="dk2"/>
                </a:solidFill>
                <a:latin typeface="Oswald"/>
                <a:ea typeface="Oswald"/>
                <a:cs typeface="Oswald"/>
                <a:sym typeface="Oswald"/>
              </a:defRPr>
            </a:lvl6pPr>
            <a:lvl7pPr lvl="6" rtl="0">
              <a:spcBef>
                <a:spcPts val="0"/>
              </a:spcBef>
              <a:buClr>
                <a:schemeClr val="dk2"/>
              </a:buClr>
              <a:buSzPct val="100000"/>
              <a:buFont typeface="Oswald"/>
              <a:buNone/>
              <a:defRPr sz="3000">
                <a:solidFill>
                  <a:schemeClr val="dk2"/>
                </a:solidFill>
                <a:latin typeface="Oswald"/>
                <a:ea typeface="Oswald"/>
                <a:cs typeface="Oswald"/>
                <a:sym typeface="Oswald"/>
              </a:defRPr>
            </a:lvl7pPr>
            <a:lvl8pPr lvl="7" rtl="0">
              <a:spcBef>
                <a:spcPts val="0"/>
              </a:spcBef>
              <a:buClr>
                <a:schemeClr val="dk2"/>
              </a:buClr>
              <a:buSzPct val="100000"/>
              <a:buFont typeface="Oswald"/>
              <a:buNone/>
              <a:defRPr sz="3000">
                <a:solidFill>
                  <a:schemeClr val="dk2"/>
                </a:solidFill>
                <a:latin typeface="Oswald"/>
                <a:ea typeface="Oswald"/>
                <a:cs typeface="Oswald"/>
                <a:sym typeface="Oswald"/>
              </a:defRPr>
            </a:lvl8pPr>
            <a:lvl9pPr lvl="8" rtl="0">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54" name="Shape 54"/>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55" name="Shape 55"/>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kgwizdala@glenbard.org" TargetMode="External"/><Relationship Id="rId4" Type="http://schemas.openxmlformats.org/officeDocument/2006/relationships/hyperlink" Target="mailto:jshackleton@elmhurst205.org" TargetMode="External"/><Relationship Id="rId5" Type="http://schemas.openxmlformats.org/officeDocument/2006/relationships/hyperlink" Target="mailto:efleming@elmhurst205.org" TargetMode="External"/><Relationship Id="rId6" Type="http://schemas.openxmlformats.org/officeDocument/2006/relationships/hyperlink" Target="mailto:jnoble@elmhurst.org" TargetMode="External"/><Relationship Id="rId7" Type="http://schemas.openxmlformats.org/officeDocument/2006/relationships/hyperlink" Target="http://tinyurl.com/rhetoricforall" TargetMode="External"/><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5.png"/><Relationship Id="rId4" Type="http://schemas.openxmlformats.org/officeDocument/2006/relationships/image" Target="../media/image01.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7.png"/><Relationship Id="rId4" Type="http://schemas.openxmlformats.org/officeDocument/2006/relationships/image" Target="../media/image06.png"/><Relationship Id="rId5" Type="http://schemas.openxmlformats.org/officeDocument/2006/relationships/image" Target="../media/image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9.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qaOvHKG0Tio" TargetMode="External"/><Relationship Id="rId4" Type="http://schemas.openxmlformats.org/officeDocument/2006/relationships/hyperlink" Target="https://www.youtube.com/watch?v=RBQ-IoHfimQ" TargetMode="External"/><Relationship Id="rId10" Type="http://schemas.openxmlformats.org/officeDocument/2006/relationships/hyperlink" Target="https://www.youtube.com/watch?v=QrfLQpN2gZs" TargetMode="External"/><Relationship Id="rId9" Type="http://schemas.openxmlformats.org/officeDocument/2006/relationships/hyperlink" Target="https://www.youtube.com/watch?v=h-8PBx7isoM" TargetMode="External"/><Relationship Id="rId5" Type="http://schemas.openxmlformats.org/officeDocument/2006/relationships/hyperlink" Target="https://www.youtube.com/watch?v=xLdElcv5qqc" TargetMode="External"/><Relationship Id="rId6" Type="http://schemas.openxmlformats.org/officeDocument/2006/relationships/hyperlink" Target="https://www.youtube.com/watch?v=HG8tqEUTlvs" TargetMode="External"/><Relationship Id="rId7" Type="http://schemas.openxmlformats.org/officeDocument/2006/relationships/hyperlink" Target="https://www.youtube.com/watch?v=H-V7cOestUs" TargetMode="External"/><Relationship Id="rId8" Type="http://schemas.openxmlformats.org/officeDocument/2006/relationships/hyperlink" Target="https://www.youtube.com/watch?v=hKkfQlhNxd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youtube.com/watch?v=RBQ-IoHfimQ" TargetMode="External"/><Relationship Id="rId4" Type="http://schemas.openxmlformats.org/officeDocument/2006/relationships/hyperlink" Target="https://www.youtube.com/watch?v=RBQ-IoHfim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youtube.com/v/RBQ-IoHfimQ" TargetMode="External"/><Relationship Id="rId4" Type="http://schemas.openxmlformats.org/officeDocument/2006/relationships/image" Target="../media/image0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apstudent.collegeboard.org/apcourse/ap-english-language-and-composi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drive.google.com/file/d/0B8h2VqTp3VJBanZ3UFRjLVNJVnc/view?usp=sharing" TargetMode="External"/><Relationship Id="rId4" Type="http://schemas.openxmlformats.org/officeDocument/2006/relationships/hyperlink" Target="https://www.youtube.com/watch?v=9r8LG_lCbac" TargetMode="External"/><Relationship Id="rId5" Type="http://schemas.openxmlformats.org/officeDocument/2006/relationships/hyperlink" Target="https://www.youtube.com/watch?v=NueLjUNB-GM" TargetMode="External"/><Relationship Id="rId6" Type="http://schemas.openxmlformats.org/officeDocument/2006/relationships/hyperlink" Target="https://youtu.be/LOjETlSufw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collegereadiness.collegeboard.org/sat/inside-to-test/essa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mailto:kgwizdala@glenbard.org" TargetMode="External"/><Relationship Id="rId4" Type="http://schemas.openxmlformats.org/officeDocument/2006/relationships/hyperlink" Target="mailto:jshackleton@elmhurst205.org" TargetMode="External"/><Relationship Id="rId5" Type="http://schemas.openxmlformats.org/officeDocument/2006/relationships/hyperlink" Target="mailto:efleming@elmhurst205.org" TargetMode="External"/><Relationship Id="rId6" Type="http://schemas.openxmlformats.org/officeDocument/2006/relationships/hyperlink" Target="mailto:jnoble@elmhurst.org" TargetMode="External"/><Relationship Id="rId7" Type="http://schemas.openxmlformats.org/officeDocument/2006/relationships/hyperlink" Target="http://tinyurl.com/rhetoricforall" TargetMode="External"/><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ctrTitle"/>
          </p:nvPr>
        </p:nvSpPr>
        <p:spPr>
          <a:xfrm>
            <a:off x="311700" y="61675"/>
            <a:ext cx="8520600" cy="3515400"/>
          </a:xfrm>
          <a:prstGeom prst="rect">
            <a:avLst/>
          </a:prstGeom>
        </p:spPr>
        <p:txBody>
          <a:bodyPr anchorCtr="0" anchor="ctr" bIns="91425" lIns="91425" rIns="91425" tIns="91425">
            <a:noAutofit/>
          </a:bodyPr>
          <a:lstStyle/>
          <a:p>
            <a:pPr lvl="0" rtl="0">
              <a:spcBef>
                <a:spcPts val="0"/>
              </a:spcBef>
              <a:buNone/>
            </a:pPr>
            <a:r>
              <a:rPr lang="en"/>
              <a:t>Rhetoric for All:</a:t>
            </a:r>
          </a:p>
          <a:p>
            <a:pPr lvl="0" rtl="0">
              <a:spcBef>
                <a:spcPts val="0"/>
              </a:spcBef>
              <a:buNone/>
            </a:pPr>
            <a:r>
              <a:rPr lang="en" sz="3600"/>
              <a:t>Teaching Rhetorical Analysis in the High School Classroom </a:t>
            </a:r>
          </a:p>
        </p:txBody>
      </p:sp>
      <p:sp>
        <p:nvSpPr>
          <p:cNvPr id="106" name="Shape 106"/>
          <p:cNvSpPr txBox="1"/>
          <p:nvPr>
            <p:ph idx="1" type="subTitle"/>
          </p:nvPr>
        </p:nvSpPr>
        <p:spPr>
          <a:xfrm>
            <a:off x="1060775" y="3606200"/>
            <a:ext cx="7771500" cy="1487100"/>
          </a:xfrm>
          <a:prstGeom prst="rect">
            <a:avLst/>
          </a:prstGeom>
        </p:spPr>
        <p:txBody>
          <a:bodyPr anchorCtr="0" anchor="ctr" bIns="91425" lIns="91425" rIns="91425" tIns="91425">
            <a:noAutofit/>
          </a:bodyPr>
          <a:lstStyle/>
          <a:p>
            <a:pPr lvl="0" rtl="0">
              <a:spcBef>
                <a:spcPts val="0"/>
              </a:spcBef>
              <a:buNone/>
            </a:pPr>
            <a:r>
              <a:rPr lang="en" sz="1800"/>
              <a:t>Kimberly Gwizdala: </a:t>
            </a:r>
            <a:r>
              <a:rPr lang="en" sz="1800" u="sng">
                <a:solidFill>
                  <a:schemeClr val="hlink"/>
                </a:solidFill>
                <a:hlinkClick r:id="rId3"/>
              </a:rPr>
              <a:t>kimberly_gwizdala@glenbard.org</a:t>
            </a:r>
          </a:p>
          <a:p>
            <a:pPr lvl="0" rtl="0">
              <a:spcBef>
                <a:spcPts val="0"/>
              </a:spcBef>
              <a:buNone/>
            </a:pPr>
            <a:r>
              <a:rPr lang="en" sz="1800"/>
              <a:t>Jennifer Shackleton: </a:t>
            </a:r>
            <a:r>
              <a:rPr lang="en" sz="1800" u="sng">
                <a:solidFill>
                  <a:schemeClr val="hlink"/>
                </a:solidFill>
                <a:hlinkClick r:id="rId4"/>
              </a:rPr>
              <a:t>jshackleton@elmhurst205.org</a:t>
            </a:r>
          </a:p>
          <a:p>
            <a:pPr lvl="0" rtl="0">
              <a:spcBef>
                <a:spcPts val="0"/>
              </a:spcBef>
              <a:buNone/>
            </a:pPr>
            <a:r>
              <a:rPr lang="en" sz="1800"/>
              <a:t>Beth Fleming: </a:t>
            </a:r>
            <a:r>
              <a:rPr lang="en" sz="1800" u="sng">
                <a:solidFill>
                  <a:schemeClr val="hlink"/>
                </a:solidFill>
                <a:hlinkClick r:id="rId5"/>
              </a:rPr>
              <a:t>efleming@elmhurst205.org</a:t>
            </a:r>
          </a:p>
          <a:p>
            <a:pPr lvl="0" rtl="0">
              <a:spcBef>
                <a:spcPts val="0"/>
              </a:spcBef>
              <a:buNone/>
            </a:pPr>
            <a:r>
              <a:rPr lang="en" sz="1800"/>
              <a:t>Jessica Noble: </a:t>
            </a:r>
            <a:r>
              <a:rPr lang="en" sz="1800" u="sng">
                <a:solidFill>
                  <a:schemeClr val="hlink"/>
                </a:solidFill>
                <a:hlinkClick r:id="rId6"/>
              </a:rPr>
              <a:t>jnoble@elmhurst.org</a:t>
            </a:r>
            <a:r>
              <a:rPr lang="en" sz="1800"/>
              <a:t> </a:t>
            </a:r>
          </a:p>
        </p:txBody>
      </p:sp>
      <p:sp>
        <p:nvSpPr>
          <p:cNvPr id="107" name="Shape 107"/>
          <p:cNvSpPr/>
          <p:nvPr/>
        </p:nvSpPr>
        <p:spPr>
          <a:xfrm>
            <a:off x="-1125" y="-6575"/>
            <a:ext cx="4650300" cy="365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b="1" lang="en" sz="1800" u="sng">
                <a:solidFill>
                  <a:schemeClr val="hlink"/>
                </a:solidFill>
                <a:latin typeface="Verdana"/>
                <a:ea typeface="Verdana"/>
                <a:cs typeface="Verdana"/>
                <a:sym typeface="Verdana"/>
                <a:hlinkClick r:id="rId7"/>
              </a:rPr>
              <a:t>http://tinyurl.com/rhetoricforall</a:t>
            </a:r>
            <a:r>
              <a:rPr b="1" lang="en" sz="1800">
                <a:latin typeface="Verdana"/>
                <a:ea typeface="Verdana"/>
                <a:cs typeface="Verdana"/>
                <a:sym typeface="Verdana"/>
              </a:rPr>
              <a:t> </a:t>
            </a:r>
          </a:p>
        </p:txBody>
      </p:sp>
      <p:pic>
        <p:nvPicPr>
          <p:cNvPr descr="qrcode.37220318.png" id="108" name="Shape 108"/>
          <p:cNvPicPr preferRelativeResize="0"/>
          <p:nvPr/>
        </p:nvPicPr>
        <p:blipFill>
          <a:blip r:embed="rId8">
            <a:alphaModFix/>
          </a:blip>
          <a:stretch>
            <a:fillRect/>
          </a:stretch>
        </p:blipFill>
        <p:spPr>
          <a:xfrm>
            <a:off x="7239000" y="0"/>
            <a:ext cx="1905000"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Scenario Example 2</a:t>
            </a:r>
          </a:p>
        </p:txBody>
      </p:sp>
      <p:sp>
        <p:nvSpPr>
          <p:cNvPr id="164" name="Shape 164"/>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spcAft>
                <a:spcPts val="0"/>
              </a:spcAft>
              <a:buClr>
                <a:schemeClr val="dk2"/>
              </a:buClr>
              <a:buSzPct val="25000"/>
              <a:buFont typeface="Arial"/>
              <a:buNone/>
            </a:pPr>
            <a:r>
              <a:rPr lang="en" sz="2300">
                <a:solidFill>
                  <a:srgbClr val="D34817"/>
                </a:solidFill>
                <a:latin typeface="Arial"/>
                <a:ea typeface="Arial"/>
                <a:cs typeface="Arial"/>
                <a:sym typeface="Arial"/>
              </a:rPr>
              <a:t> </a:t>
            </a:r>
            <a:r>
              <a:rPr lang="en" sz="2700">
                <a:latin typeface="Georgia"/>
                <a:ea typeface="Georgia"/>
                <a:cs typeface="Georgia"/>
                <a:sym typeface="Georgia"/>
              </a:rPr>
              <a:t>Jason and Christa are best friends.  They live in the same neighborhood and they have known each other since first grade.  Jason is in love with Christa and he wants to ask her to the Prom, but he knows she will be surprised because they’ve always been “just friends.” </a:t>
            </a:r>
            <a:r>
              <a:rPr b="1" lang="en" sz="2700">
                <a:latin typeface="Georgia"/>
                <a:ea typeface="Georgia"/>
                <a:cs typeface="Georgia"/>
                <a:sym typeface="Georgia"/>
              </a:rPr>
              <a:t>How will he ensure that she says yes?</a:t>
            </a: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Scenario Example 3</a:t>
            </a:r>
          </a:p>
        </p:txBody>
      </p:sp>
      <p:sp>
        <p:nvSpPr>
          <p:cNvPr id="170" name="Shape 170"/>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spcAft>
                <a:spcPts val="0"/>
              </a:spcAft>
              <a:buClr>
                <a:schemeClr val="dk2"/>
              </a:buClr>
              <a:buSzPct val="25000"/>
              <a:buFont typeface="Arial"/>
              <a:buNone/>
            </a:pPr>
            <a:r>
              <a:rPr lang="en" sz="2200">
                <a:latin typeface="Georgia"/>
                <a:ea typeface="Georgia"/>
                <a:cs typeface="Georgia"/>
                <a:sym typeface="Georgia"/>
              </a:rPr>
              <a:t>When interim grade reports came out Ellie knew she’d be in trouble.  She was right; her parents’ reaction was swift and definitive:  no TV, no phone, no computer except for homework, and no going out—school nights or weekends—until her grades came back up.  She can live without the TV and the computer, and survive not going out, but the phone?  No way.  She has to convince her parents that taking away her phone is not necessary.  </a:t>
            </a:r>
            <a:r>
              <a:rPr b="1" lang="en" sz="2200">
                <a:latin typeface="Georgia"/>
                <a:ea typeface="Georgia"/>
                <a:cs typeface="Georgia"/>
                <a:sym typeface="Georgia"/>
              </a:rPr>
              <a:t>How will she go about persuading them?</a:t>
            </a:r>
          </a:p>
          <a:p>
            <a:pPr lvl="0" rt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0"/>
            <a:ext cx="8520600" cy="801000"/>
          </a:xfrm>
          <a:prstGeom prst="rect">
            <a:avLst/>
          </a:prstGeom>
        </p:spPr>
        <p:txBody>
          <a:bodyPr anchorCtr="0" anchor="t" bIns="91425" lIns="91425" rIns="91425" tIns="91425">
            <a:noAutofit/>
          </a:bodyPr>
          <a:lstStyle/>
          <a:p>
            <a:pPr lvl="0">
              <a:spcBef>
                <a:spcPts val="0"/>
              </a:spcBef>
              <a:buNone/>
            </a:pPr>
            <a:r>
              <a:rPr lang="en"/>
              <a:t>Bumper Stickers Procedure</a:t>
            </a:r>
          </a:p>
        </p:txBody>
      </p:sp>
      <p:sp>
        <p:nvSpPr>
          <p:cNvPr id="176" name="Shape 176"/>
          <p:cNvSpPr txBox="1"/>
          <p:nvPr>
            <p:ph idx="1" type="body"/>
          </p:nvPr>
        </p:nvSpPr>
        <p:spPr>
          <a:xfrm>
            <a:off x="197350" y="727725"/>
            <a:ext cx="8819100" cy="3934800"/>
          </a:xfrm>
          <a:prstGeom prst="rect">
            <a:avLst/>
          </a:prstGeom>
        </p:spPr>
        <p:txBody>
          <a:bodyPr anchorCtr="0" anchor="t" bIns="91425" lIns="91425" rIns="91425" tIns="91425">
            <a:noAutofit/>
          </a:bodyPr>
          <a:lstStyle/>
          <a:p>
            <a:pPr indent="-368300" lvl="0" marL="457200">
              <a:spcBef>
                <a:spcPts val="0"/>
              </a:spcBef>
              <a:buClr>
                <a:srgbClr val="000000"/>
              </a:buClr>
              <a:buSzPct val="100000"/>
              <a:buFont typeface="Roboto"/>
              <a:buAutoNum type="arabicPeriod"/>
            </a:pPr>
            <a:r>
              <a:rPr lang="en" sz="2200">
                <a:solidFill>
                  <a:srgbClr val="000000"/>
                </a:solidFill>
                <a:latin typeface="Roboto"/>
                <a:ea typeface="Roboto"/>
                <a:cs typeface="Roboto"/>
                <a:sym typeface="Roboto"/>
              </a:rPr>
              <a:t>Walk around a parking lot (be careful!)</a:t>
            </a:r>
          </a:p>
          <a:p>
            <a:pPr indent="-368300" lvl="0" marL="457200">
              <a:spcBef>
                <a:spcPts val="0"/>
              </a:spcBef>
              <a:buClr>
                <a:srgbClr val="000000"/>
              </a:buClr>
              <a:buSzPct val="100000"/>
              <a:buFont typeface="Roboto"/>
              <a:buAutoNum type="arabicPeriod"/>
            </a:pPr>
            <a:r>
              <a:rPr lang="en" sz="2200">
                <a:solidFill>
                  <a:srgbClr val="000000"/>
                </a:solidFill>
                <a:latin typeface="Roboto"/>
                <a:ea typeface="Roboto"/>
                <a:cs typeface="Roboto"/>
                <a:sym typeface="Roboto"/>
              </a:rPr>
              <a:t>On side one of your organizer, write down as many bumper stickers as you can see and describe the different visual and textual elements you can see.</a:t>
            </a:r>
          </a:p>
          <a:p>
            <a:pPr indent="-368300" lvl="0" marL="457200" rtl="0">
              <a:spcBef>
                <a:spcPts val="0"/>
              </a:spcBef>
              <a:buClr>
                <a:srgbClr val="000000"/>
              </a:buClr>
              <a:buSzPct val="100000"/>
              <a:buFont typeface="Roboto"/>
              <a:buAutoNum type="arabicPeriod"/>
            </a:pPr>
            <a:r>
              <a:rPr lang="en" sz="2200">
                <a:solidFill>
                  <a:srgbClr val="000000"/>
                </a:solidFill>
                <a:latin typeface="Roboto"/>
                <a:ea typeface="Roboto"/>
                <a:cs typeface="Roboto"/>
                <a:sym typeface="Roboto"/>
              </a:rPr>
              <a:t>Write down the make and model of each car in the next column. </a:t>
            </a:r>
          </a:p>
          <a:p>
            <a:pPr lvl="0" rtl="0">
              <a:spcBef>
                <a:spcPts val="0"/>
              </a:spcBef>
              <a:buNone/>
            </a:pPr>
            <a:r>
              <a:rPr lang="en" sz="2500">
                <a:solidFill>
                  <a:srgbClr val="000000"/>
                </a:solidFill>
                <a:latin typeface="Roboto"/>
                <a:ea typeface="Roboto"/>
                <a:cs typeface="Roboto"/>
                <a:sym typeface="Roboto"/>
              </a:rPr>
              <a:t>Back in the classroom...</a:t>
            </a:r>
          </a:p>
          <a:p>
            <a:pPr indent="-368300" lvl="0" marL="457200" rtl="0">
              <a:spcBef>
                <a:spcPts val="0"/>
              </a:spcBef>
              <a:buClr>
                <a:srgbClr val="000000"/>
              </a:buClr>
              <a:buSzPct val="100000"/>
              <a:buFont typeface="Roboto"/>
              <a:buAutoNum type="arabicPeriod"/>
            </a:pPr>
            <a:r>
              <a:rPr lang="en" sz="2200">
                <a:solidFill>
                  <a:srgbClr val="000000"/>
                </a:solidFill>
                <a:latin typeface="Roboto"/>
                <a:ea typeface="Roboto"/>
                <a:cs typeface="Roboto"/>
                <a:sym typeface="Roboto"/>
              </a:rPr>
              <a:t>Consider context: lot location? Type of car? Details about the car?</a:t>
            </a:r>
          </a:p>
          <a:p>
            <a:pPr indent="-368300" lvl="0" marL="457200" rtl="0">
              <a:spcBef>
                <a:spcPts val="0"/>
              </a:spcBef>
              <a:buClr>
                <a:srgbClr val="000000"/>
              </a:buClr>
              <a:buSzPct val="100000"/>
              <a:buFont typeface="Roboto"/>
              <a:buAutoNum type="arabicPeriod"/>
            </a:pPr>
            <a:r>
              <a:rPr lang="en" sz="2200">
                <a:solidFill>
                  <a:srgbClr val="000000"/>
                </a:solidFill>
                <a:latin typeface="Roboto"/>
                <a:ea typeface="Roboto"/>
                <a:cs typeface="Roboto"/>
                <a:sym typeface="Roboto"/>
              </a:rPr>
              <a:t>What message does this sticker convey?</a:t>
            </a:r>
          </a:p>
          <a:p>
            <a:pPr indent="-368300" lvl="0" marL="457200" rtl="0">
              <a:spcBef>
                <a:spcPts val="0"/>
              </a:spcBef>
              <a:buClr>
                <a:srgbClr val="000000"/>
              </a:buClr>
              <a:buSzPct val="100000"/>
              <a:buFont typeface="Roboto"/>
              <a:buAutoNum type="arabicPeriod"/>
            </a:pPr>
            <a:r>
              <a:rPr lang="en" sz="2200">
                <a:solidFill>
                  <a:srgbClr val="000000"/>
                </a:solidFill>
                <a:latin typeface="Roboto"/>
                <a:ea typeface="Roboto"/>
                <a:cs typeface="Roboto"/>
                <a:sym typeface="Roboto"/>
              </a:rPr>
              <a:t>How did the details influence your thinking about its meaning?</a:t>
            </a:r>
          </a:p>
          <a:p>
            <a:pPr indent="-368300" lvl="0" marL="457200" rtl="0">
              <a:spcBef>
                <a:spcPts val="0"/>
              </a:spcBef>
              <a:buClr>
                <a:srgbClr val="000000"/>
              </a:buClr>
              <a:buSzPct val="100000"/>
              <a:buFont typeface="Roboto"/>
              <a:buAutoNum type="arabicPeriod"/>
            </a:pPr>
            <a:r>
              <a:rPr lang="en" sz="2200">
                <a:solidFill>
                  <a:srgbClr val="000000"/>
                </a:solidFill>
                <a:latin typeface="Roboto"/>
                <a:ea typeface="Roboto"/>
                <a:cs typeface="Roboto"/>
                <a:sym typeface="Roboto"/>
              </a:rPr>
              <a:t>What can you infer about the driver of this car from this message?</a:t>
            </a:r>
          </a:p>
          <a:p>
            <a:pPr lvl="0">
              <a:spcBef>
                <a:spcPts val="0"/>
              </a:spcBef>
              <a:buNone/>
            </a:pPr>
            <a:r>
              <a:t/>
            </a:r>
            <a:endParaRPr sz="2200">
              <a:solidFill>
                <a:srgbClr val="000000"/>
              </a:solidFill>
              <a:latin typeface="Roboto"/>
              <a:ea typeface="Roboto"/>
              <a:cs typeface="Roboto"/>
              <a:sym typeface="Roboto"/>
            </a:endParaRPr>
          </a:p>
          <a:p>
            <a:pPr lvl="0">
              <a:spcBef>
                <a:spcPts val="0"/>
              </a:spcBef>
              <a:buNone/>
            </a:pPr>
            <a:r>
              <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A86E8"/>
        </a:solidFill>
      </p:bgPr>
    </p:bg>
    <p:spTree>
      <p:nvGrpSpPr>
        <p:cNvPr id="180" name="Shape 180"/>
        <p:cNvGrpSpPr/>
        <p:nvPr/>
      </p:nvGrpSpPr>
      <p:grpSpPr>
        <a:xfrm>
          <a:off x="0" y="0"/>
          <a:ext cx="0" cy="0"/>
          <a:chOff x="0" y="0"/>
          <a:chExt cx="0" cy="0"/>
        </a:xfrm>
      </p:grpSpPr>
      <p:sp>
        <p:nvSpPr>
          <p:cNvPr id="181" name="Shape 18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Examples of stickers</a:t>
            </a:r>
          </a:p>
        </p:txBody>
      </p:sp>
      <p:pic>
        <p:nvPicPr>
          <p:cNvPr id="182" name="Shape 182"/>
          <p:cNvPicPr preferRelativeResize="0"/>
          <p:nvPr/>
        </p:nvPicPr>
        <p:blipFill>
          <a:blip r:embed="rId3">
            <a:alphaModFix/>
          </a:blip>
          <a:stretch>
            <a:fillRect/>
          </a:stretch>
        </p:blipFill>
        <p:spPr>
          <a:xfrm>
            <a:off x="5260150" y="1904485"/>
            <a:ext cx="3734925" cy="2797614"/>
          </a:xfrm>
          <a:prstGeom prst="rect">
            <a:avLst/>
          </a:prstGeom>
          <a:noFill/>
          <a:ln>
            <a:noFill/>
          </a:ln>
        </p:spPr>
      </p:pic>
      <p:pic>
        <p:nvPicPr>
          <p:cNvPr id="183" name="Shape 183"/>
          <p:cNvPicPr preferRelativeResize="0"/>
          <p:nvPr/>
        </p:nvPicPr>
        <p:blipFill>
          <a:blip r:embed="rId4">
            <a:alphaModFix/>
          </a:blip>
          <a:stretch>
            <a:fillRect/>
          </a:stretch>
        </p:blipFill>
        <p:spPr>
          <a:xfrm>
            <a:off x="5260150" y="292850"/>
            <a:ext cx="3734924" cy="1585174"/>
          </a:xfrm>
          <a:prstGeom prst="rect">
            <a:avLst/>
          </a:prstGeom>
          <a:noFill/>
          <a:ln>
            <a:noFill/>
          </a:ln>
        </p:spPr>
      </p:pic>
      <p:pic>
        <p:nvPicPr>
          <p:cNvPr id="184" name="Shape 184"/>
          <p:cNvPicPr preferRelativeResize="0"/>
          <p:nvPr/>
        </p:nvPicPr>
        <p:blipFill>
          <a:blip r:embed="rId5">
            <a:alphaModFix/>
          </a:blip>
          <a:stretch>
            <a:fillRect/>
          </a:stretch>
        </p:blipFill>
        <p:spPr>
          <a:xfrm>
            <a:off x="444050" y="1251450"/>
            <a:ext cx="4576125" cy="343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Static Images Procedure</a:t>
            </a:r>
          </a:p>
        </p:txBody>
      </p:sp>
      <p:sp>
        <p:nvSpPr>
          <p:cNvPr id="190" name="Shape 190"/>
          <p:cNvSpPr txBox="1"/>
          <p:nvPr>
            <p:ph idx="1" type="body"/>
          </p:nvPr>
        </p:nvSpPr>
        <p:spPr>
          <a:xfrm>
            <a:off x="311700" y="1093850"/>
            <a:ext cx="8520600" cy="3474900"/>
          </a:xfrm>
          <a:prstGeom prst="rect">
            <a:avLst/>
          </a:prstGeom>
        </p:spPr>
        <p:txBody>
          <a:bodyPr anchorCtr="0" anchor="t" bIns="91425" lIns="91425" rIns="91425" tIns="91425">
            <a:noAutofit/>
          </a:bodyPr>
          <a:lstStyle/>
          <a:p>
            <a:pPr indent="-368300" lvl="0" marL="457200" rtl="0">
              <a:spcBef>
                <a:spcPts val="0"/>
              </a:spcBef>
              <a:buSzPct val="100000"/>
              <a:buAutoNum type="arabicPeriod"/>
            </a:pPr>
            <a:r>
              <a:rPr lang="en" sz="2200">
                <a:solidFill>
                  <a:srgbClr val="434343"/>
                </a:solidFill>
              </a:rPr>
              <a:t>Summarize what you see.</a:t>
            </a:r>
          </a:p>
          <a:p>
            <a:pPr indent="-368300" lvl="0" marL="457200" rtl="0">
              <a:spcBef>
                <a:spcPts val="0"/>
              </a:spcBef>
              <a:buClr>
                <a:srgbClr val="434343"/>
              </a:buClr>
              <a:buSzPct val="100000"/>
              <a:buAutoNum type="arabicPeriod"/>
            </a:pPr>
            <a:r>
              <a:rPr lang="en" sz="2200">
                <a:solidFill>
                  <a:srgbClr val="434343"/>
                </a:solidFill>
              </a:rPr>
              <a:t>Fondle the details (ala Nabokov)! About what do the elements in the piece make you think?</a:t>
            </a:r>
          </a:p>
          <a:p>
            <a:pPr indent="-228600" lvl="1" marL="914400">
              <a:spcBef>
                <a:spcPts val="0"/>
              </a:spcBef>
              <a:buClr>
                <a:srgbClr val="434343"/>
              </a:buClr>
              <a:buAutoNum type="alphaLcPeriod"/>
            </a:pPr>
            <a:r>
              <a:rPr lang="en" sz="2200">
                <a:solidFill>
                  <a:srgbClr val="434343"/>
                </a:solidFill>
              </a:rPr>
              <a:t>Walk through your SMEARS elements (specifics on next slide).</a:t>
            </a:r>
          </a:p>
          <a:p>
            <a:pPr indent="-368300" lvl="0" marL="457200" rtl="0">
              <a:spcBef>
                <a:spcPts val="0"/>
              </a:spcBef>
              <a:buClr>
                <a:srgbClr val="434343"/>
              </a:buClr>
              <a:buSzPct val="100000"/>
              <a:buAutoNum type="arabicPeriod"/>
            </a:pPr>
            <a:r>
              <a:rPr lang="en" sz="2200">
                <a:solidFill>
                  <a:srgbClr val="434343"/>
                </a:solidFill>
              </a:rPr>
              <a:t>When you put them together, what overall message do they suggest?</a:t>
            </a:r>
          </a:p>
          <a:p>
            <a:pPr indent="-368300" lvl="0" marL="457200">
              <a:spcBef>
                <a:spcPts val="0"/>
              </a:spcBef>
              <a:buClr>
                <a:srgbClr val="434343"/>
              </a:buClr>
              <a:buSzPct val="100000"/>
              <a:buAutoNum type="arabicPeriod"/>
            </a:pPr>
            <a:r>
              <a:rPr lang="en" sz="2200">
                <a:solidFill>
                  <a:srgbClr val="434343"/>
                </a:solidFill>
              </a:rPr>
              <a:t>CHALLENGE (If your kids are ready): What overall approach does the artist use?</a:t>
            </a:r>
          </a:p>
          <a:p>
            <a:pPr lvl="0" rt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194" name="Shape 194"/>
        <p:cNvGrpSpPr/>
        <p:nvPr/>
      </p:nvGrpSpPr>
      <p:grpSpPr>
        <a:xfrm>
          <a:off x="0" y="0"/>
          <a:ext cx="0" cy="0"/>
          <a:chOff x="0" y="0"/>
          <a:chExt cx="0" cy="0"/>
        </a:xfrm>
      </p:grpSpPr>
      <p:sp>
        <p:nvSpPr>
          <p:cNvPr id="195" name="Shape 195"/>
          <p:cNvSpPr txBox="1"/>
          <p:nvPr>
            <p:ph type="title"/>
          </p:nvPr>
        </p:nvSpPr>
        <p:spPr>
          <a:xfrm>
            <a:off x="47900" y="46675"/>
            <a:ext cx="2303100" cy="801000"/>
          </a:xfrm>
          <a:prstGeom prst="rect">
            <a:avLst/>
          </a:prstGeom>
        </p:spPr>
        <p:txBody>
          <a:bodyPr anchorCtr="0" anchor="t" bIns="91425" lIns="91425" rIns="91425" tIns="91425">
            <a:noAutofit/>
          </a:bodyPr>
          <a:lstStyle/>
          <a:p>
            <a:pPr lvl="0">
              <a:spcBef>
                <a:spcPts val="0"/>
              </a:spcBef>
              <a:buNone/>
            </a:pPr>
            <a:r>
              <a:rPr lang="en"/>
              <a:t>Static images</a:t>
            </a:r>
          </a:p>
        </p:txBody>
      </p:sp>
      <p:pic>
        <p:nvPicPr>
          <p:cNvPr descr="Picture" id="196" name="Shape 196"/>
          <p:cNvPicPr preferRelativeResize="0"/>
          <p:nvPr/>
        </p:nvPicPr>
        <p:blipFill rotWithShape="1">
          <a:blip r:embed="rId3">
            <a:alphaModFix/>
          </a:blip>
          <a:srcRect b="0" l="0" r="0" t="0"/>
          <a:stretch/>
        </p:blipFill>
        <p:spPr>
          <a:xfrm>
            <a:off x="4995475" y="259000"/>
            <a:ext cx="4033500" cy="3025199"/>
          </a:xfrm>
          <a:prstGeom prst="rect">
            <a:avLst/>
          </a:prstGeom>
          <a:noFill/>
          <a:ln>
            <a:noFill/>
          </a:ln>
        </p:spPr>
      </p:pic>
      <p:sp>
        <p:nvSpPr>
          <p:cNvPr id="197" name="Shape 197"/>
          <p:cNvSpPr txBox="1"/>
          <p:nvPr/>
        </p:nvSpPr>
        <p:spPr>
          <a:xfrm>
            <a:off x="232925" y="789400"/>
            <a:ext cx="4158300" cy="4070400"/>
          </a:xfrm>
          <a:prstGeom prst="rect">
            <a:avLst/>
          </a:prstGeom>
          <a:noFill/>
          <a:ln>
            <a:noFill/>
          </a:ln>
        </p:spPr>
        <p:txBody>
          <a:bodyPr anchorCtr="0" anchor="t" bIns="91425" lIns="91425" rIns="91425" tIns="91425">
            <a:noAutofit/>
          </a:bodyPr>
          <a:lstStyle/>
          <a:p>
            <a:pPr lvl="0" rtl="0">
              <a:spcBef>
                <a:spcPts val="0"/>
              </a:spcBef>
              <a:buNone/>
            </a:pPr>
            <a:r>
              <a:rPr b="1" lang="en" sz="2200" u="sng">
                <a:solidFill>
                  <a:schemeClr val="lt1"/>
                </a:solidFill>
                <a:latin typeface="Courier New"/>
                <a:ea typeface="Courier New"/>
                <a:cs typeface="Courier New"/>
                <a:sym typeface="Courier New"/>
              </a:rPr>
              <a:t>SMEARS:</a:t>
            </a:r>
          </a:p>
          <a:p>
            <a:pPr lvl="0" rtl="0">
              <a:spcBef>
                <a:spcPts val="0"/>
              </a:spcBef>
              <a:buNone/>
            </a:pPr>
            <a:r>
              <a:rPr b="1" lang="en" sz="2200">
                <a:solidFill>
                  <a:schemeClr val="lt1"/>
                </a:solidFill>
                <a:latin typeface="Courier New"/>
                <a:ea typeface="Courier New"/>
                <a:cs typeface="Courier New"/>
                <a:sym typeface="Courier New"/>
              </a:rPr>
              <a:t>S: Significant</a:t>
            </a:r>
            <a:r>
              <a:rPr lang="en" sz="2200">
                <a:solidFill>
                  <a:schemeClr val="lt1"/>
                </a:solidFill>
                <a:latin typeface="Courier New"/>
                <a:ea typeface="Courier New"/>
                <a:cs typeface="Courier New"/>
                <a:sym typeface="Courier New"/>
              </a:rPr>
              <a:t> elements</a:t>
            </a:r>
          </a:p>
          <a:p>
            <a:pPr lvl="0" rtl="0">
              <a:spcBef>
                <a:spcPts val="0"/>
              </a:spcBef>
              <a:buNone/>
            </a:pPr>
            <a:r>
              <a:rPr b="1" lang="en" sz="2200">
                <a:solidFill>
                  <a:schemeClr val="lt1"/>
                </a:solidFill>
                <a:latin typeface="Courier New"/>
                <a:ea typeface="Courier New"/>
                <a:cs typeface="Courier New"/>
                <a:sym typeface="Courier New"/>
              </a:rPr>
              <a:t>M: </a:t>
            </a:r>
            <a:r>
              <a:rPr lang="en" sz="2200">
                <a:solidFill>
                  <a:schemeClr val="lt1"/>
                </a:solidFill>
                <a:latin typeface="Courier New"/>
                <a:ea typeface="Courier New"/>
                <a:cs typeface="Courier New"/>
                <a:sym typeface="Courier New"/>
              </a:rPr>
              <a:t>What’s </a:t>
            </a:r>
            <a:r>
              <a:rPr b="1" lang="en" sz="2200">
                <a:solidFill>
                  <a:schemeClr val="lt1"/>
                </a:solidFill>
                <a:latin typeface="Courier New"/>
                <a:ea typeface="Courier New"/>
                <a:cs typeface="Courier New"/>
                <a:sym typeface="Courier New"/>
              </a:rPr>
              <a:t>Missing?</a:t>
            </a:r>
          </a:p>
          <a:p>
            <a:pPr lvl="0" rtl="0">
              <a:spcBef>
                <a:spcPts val="0"/>
              </a:spcBef>
              <a:buNone/>
            </a:pPr>
            <a:r>
              <a:rPr b="1" lang="en" sz="2200">
                <a:solidFill>
                  <a:schemeClr val="lt1"/>
                </a:solidFill>
                <a:latin typeface="Courier New"/>
                <a:ea typeface="Courier New"/>
                <a:cs typeface="Courier New"/>
                <a:sym typeface="Courier New"/>
              </a:rPr>
              <a:t>E: </a:t>
            </a:r>
            <a:r>
              <a:rPr lang="en" sz="2200">
                <a:solidFill>
                  <a:schemeClr val="lt1"/>
                </a:solidFill>
                <a:latin typeface="Courier New"/>
                <a:ea typeface="Courier New"/>
                <a:cs typeface="Courier New"/>
                <a:sym typeface="Courier New"/>
              </a:rPr>
              <a:t>What </a:t>
            </a:r>
            <a:r>
              <a:rPr b="1" lang="en" sz="2200">
                <a:solidFill>
                  <a:schemeClr val="lt1"/>
                </a:solidFill>
                <a:latin typeface="Courier New"/>
                <a:ea typeface="Courier New"/>
                <a:cs typeface="Courier New"/>
                <a:sym typeface="Courier New"/>
              </a:rPr>
              <a:t>Emotion</a:t>
            </a:r>
            <a:r>
              <a:rPr lang="en" sz="2200">
                <a:solidFill>
                  <a:schemeClr val="lt1"/>
                </a:solidFill>
                <a:latin typeface="Courier New"/>
                <a:ea typeface="Courier New"/>
                <a:cs typeface="Courier New"/>
                <a:sym typeface="Courier New"/>
              </a:rPr>
              <a:t> is conveyed?</a:t>
            </a:r>
          </a:p>
          <a:p>
            <a:pPr lvl="0" rtl="0">
              <a:spcBef>
                <a:spcPts val="0"/>
              </a:spcBef>
              <a:buNone/>
            </a:pPr>
            <a:r>
              <a:rPr b="1" lang="en" sz="2200">
                <a:solidFill>
                  <a:schemeClr val="lt1"/>
                </a:solidFill>
                <a:latin typeface="Courier New"/>
                <a:ea typeface="Courier New"/>
                <a:cs typeface="Courier New"/>
                <a:sym typeface="Courier New"/>
              </a:rPr>
              <a:t>A:</a:t>
            </a:r>
            <a:r>
              <a:rPr lang="en" sz="2200">
                <a:solidFill>
                  <a:schemeClr val="lt1"/>
                </a:solidFill>
                <a:latin typeface="Courier New"/>
                <a:ea typeface="Courier New"/>
                <a:cs typeface="Courier New"/>
                <a:sym typeface="Courier New"/>
              </a:rPr>
              <a:t> What is the </a:t>
            </a:r>
            <a:r>
              <a:rPr b="1" lang="en" sz="2200">
                <a:solidFill>
                  <a:schemeClr val="lt1"/>
                </a:solidFill>
                <a:latin typeface="Courier New"/>
                <a:ea typeface="Courier New"/>
                <a:cs typeface="Courier New"/>
                <a:sym typeface="Courier New"/>
              </a:rPr>
              <a:t>Argument?</a:t>
            </a:r>
          </a:p>
          <a:p>
            <a:pPr lvl="0" rtl="0">
              <a:spcBef>
                <a:spcPts val="0"/>
              </a:spcBef>
              <a:buNone/>
            </a:pPr>
            <a:r>
              <a:rPr b="1" lang="en" sz="2200">
                <a:solidFill>
                  <a:schemeClr val="lt1"/>
                </a:solidFill>
                <a:latin typeface="Courier New"/>
                <a:ea typeface="Courier New"/>
                <a:cs typeface="Courier New"/>
                <a:sym typeface="Courier New"/>
              </a:rPr>
              <a:t>R:</a:t>
            </a:r>
            <a:r>
              <a:rPr lang="en" sz="2200">
                <a:solidFill>
                  <a:schemeClr val="lt1"/>
                </a:solidFill>
                <a:latin typeface="Courier New"/>
                <a:ea typeface="Courier New"/>
                <a:cs typeface="Courier New"/>
                <a:sym typeface="Courier New"/>
              </a:rPr>
              <a:t> </a:t>
            </a:r>
            <a:r>
              <a:rPr b="1" lang="en" sz="2200">
                <a:solidFill>
                  <a:schemeClr val="lt1"/>
                </a:solidFill>
                <a:latin typeface="Courier New"/>
                <a:ea typeface="Courier New"/>
                <a:cs typeface="Courier New"/>
                <a:sym typeface="Courier New"/>
              </a:rPr>
              <a:t>Relationship. </a:t>
            </a:r>
            <a:r>
              <a:rPr lang="en" sz="2200">
                <a:solidFill>
                  <a:schemeClr val="lt1"/>
                </a:solidFill>
                <a:latin typeface="Courier New"/>
                <a:ea typeface="Courier New"/>
                <a:cs typeface="Courier New"/>
                <a:sym typeface="Courier New"/>
              </a:rPr>
              <a:t>How do the different elements play off one another?</a:t>
            </a:r>
          </a:p>
          <a:p>
            <a:pPr lvl="0" rtl="0">
              <a:spcBef>
                <a:spcPts val="0"/>
              </a:spcBef>
              <a:buNone/>
            </a:pPr>
            <a:r>
              <a:rPr b="1" lang="en" sz="2200">
                <a:solidFill>
                  <a:schemeClr val="lt1"/>
                </a:solidFill>
                <a:latin typeface="Courier New"/>
                <a:ea typeface="Courier New"/>
                <a:cs typeface="Courier New"/>
                <a:sym typeface="Courier New"/>
              </a:rPr>
              <a:t>S: </a:t>
            </a:r>
            <a:r>
              <a:rPr lang="en" sz="2200">
                <a:solidFill>
                  <a:schemeClr val="lt1"/>
                </a:solidFill>
                <a:latin typeface="Courier New"/>
                <a:ea typeface="Courier New"/>
                <a:cs typeface="Courier New"/>
                <a:sym typeface="Courier New"/>
              </a:rPr>
              <a:t>What is the </a:t>
            </a:r>
            <a:r>
              <a:rPr b="1" lang="en" sz="2200">
                <a:solidFill>
                  <a:schemeClr val="lt1"/>
                </a:solidFill>
                <a:latin typeface="Courier New"/>
                <a:ea typeface="Courier New"/>
                <a:cs typeface="Courier New"/>
                <a:sym typeface="Courier New"/>
              </a:rPr>
              <a:t>Subject matter </a:t>
            </a:r>
            <a:r>
              <a:rPr lang="en" sz="2200">
                <a:solidFill>
                  <a:schemeClr val="lt1"/>
                </a:solidFill>
                <a:latin typeface="Courier New"/>
                <a:ea typeface="Courier New"/>
                <a:cs typeface="Courier New"/>
                <a:sym typeface="Courier New"/>
              </a:rPr>
              <a:t>of this piece?</a:t>
            </a:r>
          </a:p>
          <a:p>
            <a:pPr lvl="0">
              <a:spcBef>
                <a:spcPts val="0"/>
              </a:spcBef>
              <a:buNone/>
            </a:pPr>
            <a:r>
              <a:t/>
            </a:r>
            <a:endParaRPr b="1" i="1" sz="2200">
              <a:solidFill>
                <a:srgbClr val="F3F3F3"/>
              </a:solidFill>
              <a:latin typeface="Courier New"/>
              <a:ea typeface="Courier New"/>
              <a:cs typeface="Courier New"/>
              <a:sym typeface="Courier New"/>
            </a:endParaRPr>
          </a:p>
          <a:p>
            <a:pPr lvl="0">
              <a:spcBef>
                <a:spcPts val="0"/>
              </a:spcBef>
              <a:buNone/>
            </a:pPr>
            <a:r>
              <a:t/>
            </a:r>
            <a:endParaRPr b="1" sz="1200">
              <a:solidFill>
                <a:srgbClr val="F3F3F3"/>
              </a:solidFill>
              <a:latin typeface="Courier New"/>
              <a:ea typeface="Courier New"/>
              <a:cs typeface="Courier New"/>
              <a:sym typeface="Courier New"/>
            </a:endParaRPr>
          </a:p>
        </p:txBody>
      </p:sp>
      <p:sp>
        <p:nvSpPr>
          <p:cNvPr id="198" name="Shape 198"/>
          <p:cNvSpPr txBox="1"/>
          <p:nvPr/>
        </p:nvSpPr>
        <p:spPr>
          <a:xfrm>
            <a:off x="5044825" y="2576900"/>
            <a:ext cx="3934500" cy="2566500"/>
          </a:xfrm>
          <a:prstGeom prst="rect">
            <a:avLst/>
          </a:prstGeom>
          <a:noFill/>
          <a:ln>
            <a:noFill/>
          </a:ln>
        </p:spPr>
        <p:txBody>
          <a:bodyPr anchorCtr="0" anchor="t" bIns="91425" lIns="91425" rIns="91425" tIns="91425">
            <a:noAutofit/>
          </a:bodyPr>
          <a:lstStyle/>
          <a:p>
            <a:pPr lvl="0" rtl="0">
              <a:spcBef>
                <a:spcPts val="0"/>
              </a:spcBef>
              <a:buNone/>
            </a:pPr>
            <a:r>
              <a:t/>
            </a:r>
            <a:endParaRPr b="1" i="1" sz="1200">
              <a:solidFill>
                <a:srgbClr val="F3F3F3"/>
              </a:solidFill>
              <a:latin typeface="Courier New"/>
              <a:ea typeface="Courier New"/>
              <a:cs typeface="Courier New"/>
              <a:sym typeface="Courier New"/>
            </a:endParaRPr>
          </a:p>
          <a:p>
            <a:pPr lvl="0" rtl="0">
              <a:spcBef>
                <a:spcPts val="0"/>
              </a:spcBef>
              <a:buNone/>
            </a:pPr>
            <a:r>
              <a:t/>
            </a:r>
            <a:endParaRPr b="1" i="1" sz="1200">
              <a:solidFill>
                <a:srgbClr val="F3F3F3"/>
              </a:solidFill>
              <a:latin typeface="Courier New"/>
              <a:ea typeface="Courier New"/>
              <a:cs typeface="Courier New"/>
              <a:sym typeface="Courier New"/>
            </a:endParaRPr>
          </a:p>
          <a:p>
            <a:pPr lvl="0" rtl="0">
              <a:spcBef>
                <a:spcPts val="0"/>
              </a:spcBef>
              <a:buNone/>
            </a:pPr>
            <a:r>
              <a:t/>
            </a:r>
            <a:endParaRPr b="1" sz="900">
              <a:latin typeface="Georgia"/>
              <a:ea typeface="Georgia"/>
              <a:cs typeface="Georgia"/>
              <a:sym typeface="Georgia"/>
            </a:endParaRPr>
          </a:p>
          <a:p>
            <a:pPr lvl="0" rtl="0">
              <a:spcBef>
                <a:spcPts val="0"/>
              </a:spcBef>
              <a:buNone/>
            </a:pPr>
            <a:r>
              <a:t/>
            </a:r>
            <a:endParaRPr b="1" sz="900">
              <a:latin typeface="Georgia"/>
              <a:ea typeface="Georgia"/>
              <a:cs typeface="Georgia"/>
              <a:sym typeface="Georgia"/>
            </a:endParaRPr>
          </a:p>
          <a:p>
            <a:pPr lvl="0" rtl="0">
              <a:spcBef>
                <a:spcPts val="0"/>
              </a:spcBef>
              <a:buNone/>
            </a:pPr>
            <a:r>
              <a:rPr b="1" lang="en" sz="900">
                <a:latin typeface="Georgia"/>
                <a:ea typeface="Georgia"/>
                <a:cs typeface="Georgia"/>
                <a:sym typeface="Georgia"/>
              </a:rPr>
              <a:t>Aware Helpline in Singapore. 2008.</a:t>
            </a:r>
          </a:p>
          <a:p>
            <a:pPr lvl="0" rtl="0">
              <a:spcBef>
                <a:spcPts val="0"/>
              </a:spcBef>
              <a:buNone/>
            </a:pPr>
            <a:r>
              <a:t/>
            </a:r>
            <a:endParaRPr b="1" sz="900">
              <a:latin typeface="Georgia"/>
              <a:ea typeface="Georgia"/>
              <a:cs typeface="Georgia"/>
              <a:sym typeface="Georgia"/>
            </a:endParaRPr>
          </a:p>
          <a:p>
            <a:pPr lvl="0">
              <a:spcBef>
                <a:spcPts val="0"/>
              </a:spcBef>
              <a:buNone/>
            </a:pPr>
            <a:r>
              <a:t/>
            </a:r>
            <a:endParaRPr b="1" sz="900">
              <a:latin typeface="Georgia"/>
              <a:ea typeface="Georgia"/>
              <a:cs typeface="Georgia"/>
              <a:sym typeface="Georgia"/>
            </a:endParaRPr>
          </a:p>
          <a:p>
            <a:pPr lvl="0">
              <a:spcBef>
                <a:spcPts val="0"/>
              </a:spcBef>
              <a:buNone/>
            </a:pPr>
            <a:r>
              <a:t/>
            </a:r>
            <a:endParaRPr b="1" sz="900">
              <a:latin typeface="Georgia"/>
              <a:ea typeface="Georgia"/>
              <a:cs typeface="Georgia"/>
              <a:sym typeface="Georgia"/>
            </a:endParaRPr>
          </a:p>
          <a:p>
            <a:pPr lvl="0">
              <a:spcBef>
                <a:spcPts val="0"/>
              </a:spcBef>
              <a:buNone/>
            </a:pPr>
            <a:r>
              <a:t/>
            </a:r>
            <a:endParaRPr b="1" sz="900">
              <a:latin typeface="Georgia"/>
              <a:ea typeface="Georgia"/>
              <a:cs typeface="Georgia"/>
              <a:sym typeface="Georgia"/>
            </a:endParaRPr>
          </a:p>
          <a:p>
            <a:pPr lvl="0">
              <a:spcBef>
                <a:spcPts val="0"/>
              </a:spcBef>
              <a:buNone/>
            </a:pPr>
            <a:r>
              <a:t/>
            </a:r>
            <a:endParaRPr b="1" sz="900">
              <a:latin typeface="Georgia"/>
              <a:ea typeface="Georgia"/>
              <a:cs typeface="Georgia"/>
              <a:sym typeface="Georgia"/>
            </a:endParaRPr>
          </a:p>
          <a:p>
            <a:pPr lvl="0">
              <a:spcBef>
                <a:spcPts val="0"/>
              </a:spcBef>
              <a:buNone/>
            </a:pPr>
            <a:r>
              <a:t/>
            </a:r>
            <a:endParaRPr b="1" sz="900">
              <a:latin typeface="Georgia"/>
              <a:ea typeface="Georgia"/>
              <a:cs typeface="Georgia"/>
              <a:sym typeface="Georgia"/>
            </a:endParaRPr>
          </a:p>
          <a:p>
            <a:pPr lvl="0">
              <a:spcBef>
                <a:spcPts val="0"/>
              </a:spcBef>
              <a:buNone/>
            </a:pPr>
            <a:r>
              <a:t/>
            </a:r>
            <a:endParaRPr b="1" sz="900">
              <a:latin typeface="Georgia"/>
              <a:ea typeface="Georgia"/>
              <a:cs typeface="Georgia"/>
              <a:sym typeface="Georgia"/>
            </a:endParaRPr>
          </a:p>
          <a:p>
            <a:pPr lvl="0">
              <a:spcBef>
                <a:spcPts val="0"/>
              </a:spcBef>
              <a:buNone/>
            </a:pPr>
            <a:r>
              <a:t/>
            </a:r>
            <a:endParaRPr b="1" sz="900">
              <a:latin typeface="Georgia"/>
              <a:ea typeface="Georgia"/>
              <a:cs typeface="Georgia"/>
              <a:sym typeface="Georgia"/>
            </a:endParaRPr>
          </a:p>
          <a:p>
            <a:pPr lvl="0">
              <a:spcBef>
                <a:spcPts val="0"/>
              </a:spcBef>
              <a:buNone/>
            </a:pPr>
            <a:r>
              <a:t/>
            </a:r>
            <a:endParaRPr b="1" sz="900">
              <a:latin typeface="Georgia"/>
              <a:ea typeface="Georgia"/>
              <a:cs typeface="Georgia"/>
              <a:sym typeface="Georgia"/>
            </a:endParaRPr>
          </a:p>
          <a:p>
            <a:pPr lvl="0" rtl="0">
              <a:spcBef>
                <a:spcPts val="0"/>
              </a:spcBef>
              <a:buNone/>
            </a:pPr>
            <a:r>
              <a:t/>
            </a:r>
            <a:endParaRPr b="1" sz="900">
              <a:latin typeface="Georgia"/>
              <a:ea typeface="Georgia"/>
              <a:cs typeface="Georgia"/>
              <a:sym typeface="Georgia"/>
            </a:endParaRPr>
          </a:p>
          <a:p>
            <a:pPr lvl="0" rtl="0">
              <a:spcBef>
                <a:spcPts val="0"/>
              </a:spcBef>
              <a:buNone/>
            </a:pPr>
            <a:r>
              <a:rPr b="1" lang="en" sz="900">
                <a:latin typeface="Georgia"/>
                <a:ea typeface="Georgia"/>
                <a:cs typeface="Georgia"/>
                <a:sym typeface="Georgia"/>
              </a:rPr>
              <a:t>SMEARS: Courtesy of Emily Richardson, Communication Arts Teacher &amp; Learning Support Coach NNHS</a:t>
            </a:r>
          </a:p>
          <a:p>
            <a:pPr lvl="0" rtl="0">
              <a:spcBef>
                <a:spcPts val="0"/>
              </a:spcBef>
              <a:buNone/>
            </a:pPr>
            <a:r>
              <a:t/>
            </a:r>
            <a:endParaRPr b="1" sz="1200">
              <a:solidFill>
                <a:srgbClr val="F3F3F3"/>
              </a:solidFill>
              <a:latin typeface="Courier New"/>
              <a:ea typeface="Courier New"/>
              <a:cs typeface="Courier New"/>
              <a:sym typeface="Courier New"/>
            </a:endParaRPr>
          </a:p>
          <a:p>
            <a:pPr lvl="0">
              <a:lnSpc>
                <a:spcPct val="100000"/>
              </a:lnSpc>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292850"/>
            <a:ext cx="3857400" cy="4616400"/>
          </a:xfrm>
          <a:prstGeom prst="rect">
            <a:avLst/>
          </a:prstGeom>
        </p:spPr>
        <p:txBody>
          <a:bodyPr anchorCtr="0" anchor="t" bIns="91425" lIns="91425" rIns="91425" tIns="91425">
            <a:noAutofit/>
          </a:bodyPr>
          <a:lstStyle/>
          <a:p>
            <a:pPr lvl="0">
              <a:spcBef>
                <a:spcPts val="0"/>
              </a:spcBef>
              <a:buNone/>
            </a:pPr>
            <a:r>
              <a:rPr lang="en" sz="1800" u="sng">
                <a:solidFill>
                  <a:srgbClr val="000000"/>
                </a:solidFill>
                <a:latin typeface="Courier New"/>
                <a:ea typeface="Courier New"/>
                <a:cs typeface="Courier New"/>
                <a:sym typeface="Courier New"/>
              </a:rPr>
              <a:t>SMEARS:</a:t>
            </a:r>
          </a:p>
          <a:p>
            <a:pPr lvl="0">
              <a:spcBef>
                <a:spcPts val="0"/>
              </a:spcBef>
              <a:buNone/>
            </a:pPr>
            <a:r>
              <a:rPr lang="en" sz="1800">
                <a:solidFill>
                  <a:srgbClr val="000000"/>
                </a:solidFill>
                <a:latin typeface="Courier New"/>
                <a:ea typeface="Courier New"/>
                <a:cs typeface="Courier New"/>
                <a:sym typeface="Courier New"/>
              </a:rPr>
              <a:t>S: Significant</a:t>
            </a:r>
            <a:r>
              <a:rPr b="0" lang="en" sz="1800">
                <a:solidFill>
                  <a:srgbClr val="000000"/>
                </a:solidFill>
                <a:latin typeface="Courier New"/>
                <a:ea typeface="Courier New"/>
                <a:cs typeface="Courier New"/>
                <a:sym typeface="Courier New"/>
              </a:rPr>
              <a:t> elements</a:t>
            </a:r>
          </a:p>
          <a:p>
            <a:pPr lvl="0">
              <a:spcBef>
                <a:spcPts val="0"/>
              </a:spcBef>
              <a:buNone/>
            </a:pPr>
            <a:r>
              <a:rPr lang="en" sz="1800">
                <a:solidFill>
                  <a:srgbClr val="000000"/>
                </a:solidFill>
                <a:latin typeface="Courier New"/>
                <a:ea typeface="Courier New"/>
                <a:cs typeface="Courier New"/>
                <a:sym typeface="Courier New"/>
              </a:rPr>
              <a:t>M: </a:t>
            </a:r>
            <a:r>
              <a:rPr b="0" lang="en" sz="1800">
                <a:solidFill>
                  <a:srgbClr val="000000"/>
                </a:solidFill>
                <a:latin typeface="Courier New"/>
                <a:ea typeface="Courier New"/>
                <a:cs typeface="Courier New"/>
                <a:sym typeface="Courier New"/>
              </a:rPr>
              <a:t>What’s </a:t>
            </a:r>
            <a:r>
              <a:rPr lang="en" sz="1800">
                <a:solidFill>
                  <a:srgbClr val="000000"/>
                </a:solidFill>
                <a:latin typeface="Courier New"/>
                <a:ea typeface="Courier New"/>
                <a:cs typeface="Courier New"/>
                <a:sym typeface="Courier New"/>
              </a:rPr>
              <a:t>Missing?</a:t>
            </a:r>
          </a:p>
          <a:p>
            <a:pPr lvl="0">
              <a:spcBef>
                <a:spcPts val="0"/>
              </a:spcBef>
              <a:buNone/>
            </a:pPr>
            <a:r>
              <a:rPr lang="en" sz="1800">
                <a:solidFill>
                  <a:srgbClr val="000000"/>
                </a:solidFill>
                <a:latin typeface="Courier New"/>
                <a:ea typeface="Courier New"/>
                <a:cs typeface="Courier New"/>
                <a:sym typeface="Courier New"/>
              </a:rPr>
              <a:t>E: </a:t>
            </a:r>
            <a:r>
              <a:rPr b="0" lang="en" sz="1800">
                <a:solidFill>
                  <a:srgbClr val="000000"/>
                </a:solidFill>
                <a:latin typeface="Courier New"/>
                <a:ea typeface="Courier New"/>
                <a:cs typeface="Courier New"/>
                <a:sym typeface="Courier New"/>
              </a:rPr>
              <a:t>What </a:t>
            </a:r>
            <a:r>
              <a:rPr lang="en" sz="1800">
                <a:solidFill>
                  <a:srgbClr val="000000"/>
                </a:solidFill>
                <a:latin typeface="Courier New"/>
                <a:ea typeface="Courier New"/>
                <a:cs typeface="Courier New"/>
                <a:sym typeface="Courier New"/>
              </a:rPr>
              <a:t>Emotion</a:t>
            </a:r>
            <a:r>
              <a:rPr b="0" lang="en" sz="1800">
                <a:solidFill>
                  <a:srgbClr val="000000"/>
                </a:solidFill>
                <a:latin typeface="Courier New"/>
                <a:ea typeface="Courier New"/>
                <a:cs typeface="Courier New"/>
                <a:sym typeface="Courier New"/>
              </a:rPr>
              <a:t> is conveyed?</a:t>
            </a:r>
          </a:p>
          <a:p>
            <a:pPr lvl="0">
              <a:spcBef>
                <a:spcPts val="0"/>
              </a:spcBef>
              <a:buNone/>
            </a:pPr>
            <a:r>
              <a:rPr lang="en" sz="1800">
                <a:solidFill>
                  <a:srgbClr val="000000"/>
                </a:solidFill>
                <a:latin typeface="Courier New"/>
                <a:ea typeface="Courier New"/>
                <a:cs typeface="Courier New"/>
                <a:sym typeface="Courier New"/>
              </a:rPr>
              <a:t>A:</a:t>
            </a:r>
            <a:r>
              <a:rPr b="0" lang="en" sz="1800">
                <a:solidFill>
                  <a:srgbClr val="000000"/>
                </a:solidFill>
                <a:latin typeface="Courier New"/>
                <a:ea typeface="Courier New"/>
                <a:cs typeface="Courier New"/>
                <a:sym typeface="Courier New"/>
              </a:rPr>
              <a:t> What is the </a:t>
            </a:r>
            <a:r>
              <a:rPr lang="en" sz="1800">
                <a:solidFill>
                  <a:srgbClr val="000000"/>
                </a:solidFill>
                <a:latin typeface="Courier New"/>
                <a:ea typeface="Courier New"/>
                <a:cs typeface="Courier New"/>
                <a:sym typeface="Courier New"/>
              </a:rPr>
              <a:t>Argument?</a:t>
            </a:r>
          </a:p>
          <a:p>
            <a:pPr lvl="0">
              <a:spcBef>
                <a:spcPts val="0"/>
              </a:spcBef>
              <a:buNone/>
            </a:pPr>
            <a:r>
              <a:rPr lang="en" sz="1800">
                <a:solidFill>
                  <a:srgbClr val="000000"/>
                </a:solidFill>
                <a:latin typeface="Courier New"/>
                <a:ea typeface="Courier New"/>
                <a:cs typeface="Courier New"/>
                <a:sym typeface="Courier New"/>
              </a:rPr>
              <a:t>R:</a:t>
            </a:r>
            <a:r>
              <a:rPr b="0" lang="en" sz="1800">
                <a:solidFill>
                  <a:srgbClr val="000000"/>
                </a:solidFill>
                <a:latin typeface="Courier New"/>
                <a:ea typeface="Courier New"/>
                <a:cs typeface="Courier New"/>
                <a:sym typeface="Courier New"/>
              </a:rPr>
              <a:t> </a:t>
            </a:r>
            <a:r>
              <a:rPr lang="en" sz="1800">
                <a:solidFill>
                  <a:srgbClr val="000000"/>
                </a:solidFill>
                <a:latin typeface="Courier New"/>
                <a:ea typeface="Courier New"/>
                <a:cs typeface="Courier New"/>
                <a:sym typeface="Courier New"/>
              </a:rPr>
              <a:t>Relationship. </a:t>
            </a:r>
            <a:r>
              <a:rPr b="0" lang="en" sz="1800">
                <a:solidFill>
                  <a:srgbClr val="000000"/>
                </a:solidFill>
                <a:latin typeface="Courier New"/>
                <a:ea typeface="Courier New"/>
                <a:cs typeface="Courier New"/>
                <a:sym typeface="Courier New"/>
              </a:rPr>
              <a:t>How do the different elements play off one another?</a:t>
            </a:r>
          </a:p>
          <a:p>
            <a:pPr lvl="0">
              <a:spcBef>
                <a:spcPts val="0"/>
              </a:spcBef>
              <a:buNone/>
            </a:pPr>
            <a:r>
              <a:rPr lang="en" sz="1800">
                <a:solidFill>
                  <a:srgbClr val="000000"/>
                </a:solidFill>
                <a:latin typeface="Courier New"/>
                <a:ea typeface="Courier New"/>
                <a:cs typeface="Courier New"/>
                <a:sym typeface="Courier New"/>
              </a:rPr>
              <a:t>S: </a:t>
            </a:r>
            <a:r>
              <a:rPr b="0" lang="en" sz="1800">
                <a:solidFill>
                  <a:srgbClr val="000000"/>
                </a:solidFill>
                <a:latin typeface="Courier New"/>
                <a:ea typeface="Courier New"/>
                <a:cs typeface="Courier New"/>
                <a:sym typeface="Courier New"/>
              </a:rPr>
              <a:t>What is the </a:t>
            </a:r>
            <a:r>
              <a:rPr lang="en" sz="1800">
                <a:solidFill>
                  <a:srgbClr val="000000"/>
                </a:solidFill>
                <a:latin typeface="Courier New"/>
                <a:ea typeface="Courier New"/>
                <a:cs typeface="Courier New"/>
                <a:sym typeface="Courier New"/>
              </a:rPr>
              <a:t>Subject matter </a:t>
            </a:r>
            <a:r>
              <a:rPr b="0" lang="en" sz="1800">
                <a:solidFill>
                  <a:srgbClr val="000000"/>
                </a:solidFill>
                <a:latin typeface="Courier New"/>
                <a:ea typeface="Courier New"/>
                <a:cs typeface="Courier New"/>
                <a:sym typeface="Courier New"/>
              </a:rPr>
              <a:t>of this piece?</a:t>
            </a:r>
          </a:p>
        </p:txBody>
      </p:sp>
      <p:sp>
        <p:nvSpPr>
          <p:cNvPr id="204" name="Shape 204"/>
          <p:cNvSpPr txBox="1"/>
          <p:nvPr>
            <p:ph idx="1" type="body"/>
          </p:nvPr>
        </p:nvSpPr>
        <p:spPr>
          <a:xfrm>
            <a:off x="5812900" y="4756200"/>
            <a:ext cx="2266200" cy="387300"/>
          </a:xfrm>
          <a:prstGeom prst="rect">
            <a:avLst/>
          </a:prstGeom>
        </p:spPr>
        <p:txBody>
          <a:bodyPr anchorCtr="0" anchor="t" bIns="91425" lIns="91425" rIns="91425" tIns="91425">
            <a:noAutofit/>
          </a:bodyPr>
          <a:lstStyle/>
          <a:p>
            <a:pPr lvl="0">
              <a:lnSpc>
                <a:spcPct val="100000"/>
              </a:lnSpc>
              <a:spcBef>
                <a:spcPts val="0"/>
              </a:spcBef>
              <a:spcAft>
                <a:spcPts val="0"/>
              </a:spcAft>
              <a:buNone/>
            </a:pPr>
            <a:r>
              <a:rPr b="1" lang="en" sz="900">
                <a:solidFill>
                  <a:srgbClr val="000000"/>
                </a:solidFill>
                <a:latin typeface="Georgia"/>
                <a:ea typeface="Georgia"/>
                <a:cs typeface="Georgia"/>
                <a:sym typeface="Georgia"/>
              </a:rPr>
              <a:t>Be Someone Else. Mint Vinetu. </a:t>
            </a:r>
          </a:p>
          <a:p>
            <a:pPr lvl="0">
              <a:spcBef>
                <a:spcPts val="0"/>
              </a:spcBef>
              <a:buNone/>
            </a:pPr>
            <a:r>
              <a:t/>
            </a:r>
            <a:endParaRPr/>
          </a:p>
        </p:txBody>
      </p:sp>
      <p:pic>
        <p:nvPicPr>
          <p:cNvPr id="205" name="Shape 205"/>
          <p:cNvPicPr preferRelativeResize="0"/>
          <p:nvPr/>
        </p:nvPicPr>
        <p:blipFill>
          <a:blip r:embed="rId3">
            <a:alphaModFix/>
          </a:blip>
          <a:stretch>
            <a:fillRect/>
          </a:stretch>
        </p:blipFill>
        <p:spPr>
          <a:xfrm>
            <a:off x="4822874" y="47750"/>
            <a:ext cx="3137000" cy="47084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Using Political Cartoons</a:t>
            </a:r>
          </a:p>
        </p:txBody>
      </p:sp>
      <p:pic>
        <p:nvPicPr>
          <p:cNvPr id="211" name="Shape 211"/>
          <p:cNvPicPr preferRelativeResize="0"/>
          <p:nvPr/>
        </p:nvPicPr>
        <p:blipFill rotWithShape="1">
          <a:blip r:embed="rId3">
            <a:alphaModFix/>
          </a:blip>
          <a:srcRect b="0" l="0" r="0" t="0"/>
          <a:stretch/>
        </p:blipFill>
        <p:spPr>
          <a:xfrm>
            <a:off x="0" y="988200"/>
            <a:ext cx="3755700" cy="4155300"/>
          </a:xfrm>
          <a:prstGeom prst="rect">
            <a:avLst/>
          </a:prstGeom>
          <a:noFill/>
          <a:ln>
            <a:noFill/>
          </a:ln>
        </p:spPr>
      </p:pic>
      <p:pic>
        <p:nvPicPr>
          <p:cNvPr id="212" name="Shape 212"/>
          <p:cNvPicPr preferRelativeResize="0"/>
          <p:nvPr/>
        </p:nvPicPr>
        <p:blipFill rotWithShape="1">
          <a:blip r:embed="rId4">
            <a:alphaModFix/>
          </a:blip>
          <a:srcRect b="0" l="0" r="0" t="0"/>
          <a:stretch/>
        </p:blipFill>
        <p:spPr>
          <a:xfrm>
            <a:off x="3755700" y="925600"/>
            <a:ext cx="3397800" cy="3057600"/>
          </a:xfrm>
          <a:prstGeom prst="rect">
            <a:avLst/>
          </a:prstGeom>
          <a:noFill/>
          <a:ln>
            <a:noFill/>
          </a:ln>
        </p:spPr>
      </p:pic>
      <p:pic>
        <p:nvPicPr>
          <p:cNvPr id="213" name="Shape 213"/>
          <p:cNvPicPr preferRelativeResize="0"/>
          <p:nvPr/>
        </p:nvPicPr>
        <p:blipFill rotWithShape="1">
          <a:blip r:embed="rId5">
            <a:alphaModFix/>
          </a:blip>
          <a:srcRect b="0" l="0" r="0" t="0"/>
          <a:stretch/>
        </p:blipFill>
        <p:spPr>
          <a:xfrm>
            <a:off x="6198000" y="2565300"/>
            <a:ext cx="2946000" cy="2578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Use With Book Covers/ Film Screenshots </a:t>
            </a:r>
          </a:p>
        </p:txBody>
      </p:sp>
      <p:sp>
        <p:nvSpPr>
          <p:cNvPr id="219" name="Shape 219"/>
          <p:cNvSpPr txBox="1"/>
          <p:nvPr>
            <p:ph idx="1" type="body"/>
          </p:nvPr>
        </p:nvSpPr>
        <p:spPr>
          <a:xfrm>
            <a:off x="311700" y="1228675"/>
            <a:ext cx="8520600" cy="37422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rtl="0">
              <a:lnSpc>
                <a:spcPct val="100000"/>
              </a:lnSpc>
              <a:spcBef>
                <a:spcPts val="0"/>
              </a:spcBef>
              <a:spcAft>
                <a:spcPts val="0"/>
              </a:spcAft>
              <a:buNone/>
            </a:pPr>
            <a:r>
              <a:t/>
            </a:r>
            <a:endParaRPr b="1" i="1" sz="900">
              <a:solidFill>
                <a:srgbClr val="000000"/>
              </a:solidFill>
              <a:latin typeface="Georgia"/>
              <a:ea typeface="Georgia"/>
              <a:cs typeface="Georgia"/>
              <a:sym typeface="Georgia"/>
            </a:endParaRPr>
          </a:p>
          <a:p>
            <a:pPr lvl="0" rtl="0">
              <a:lnSpc>
                <a:spcPct val="100000"/>
              </a:lnSpc>
              <a:spcBef>
                <a:spcPts val="0"/>
              </a:spcBef>
              <a:spcAft>
                <a:spcPts val="0"/>
              </a:spcAft>
              <a:buNone/>
            </a:pPr>
            <a:r>
              <a:t/>
            </a:r>
            <a:endParaRPr b="1" i="1" sz="900">
              <a:solidFill>
                <a:srgbClr val="000000"/>
              </a:solidFill>
              <a:latin typeface="Georgia"/>
              <a:ea typeface="Georgia"/>
              <a:cs typeface="Georgia"/>
              <a:sym typeface="Georgia"/>
            </a:endParaRPr>
          </a:p>
          <a:p>
            <a:pPr lvl="0">
              <a:lnSpc>
                <a:spcPct val="100000"/>
              </a:lnSpc>
              <a:spcBef>
                <a:spcPts val="0"/>
              </a:spcBef>
              <a:spcAft>
                <a:spcPts val="0"/>
              </a:spcAft>
              <a:buNone/>
            </a:pPr>
            <a:r>
              <a:rPr b="1" i="1" lang="en" sz="900">
                <a:solidFill>
                  <a:srgbClr val="000000"/>
                </a:solidFill>
                <a:latin typeface="Georgia"/>
                <a:ea typeface="Georgia"/>
                <a:cs typeface="Georgia"/>
                <a:sym typeface="Georgia"/>
              </a:rPr>
              <a:t>The Crucible</a:t>
            </a:r>
            <a:r>
              <a:rPr b="1" lang="en" sz="900">
                <a:solidFill>
                  <a:srgbClr val="000000"/>
                </a:solidFill>
                <a:latin typeface="Georgia"/>
                <a:ea typeface="Georgia"/>
                <a:cs typeface="Georgia"/>
                <a:sym typeface="Georgia"/>
              </a:rPr>
              <a:t> directed by Nicholas Hytner.</a:t>
            </a:r>
          </a:p>
        </p:txBody>
      </p:sp>
      <p:pic>
        <p:nvPicPr>
          <p:cNvPr descr="Abigail and Girls Crowd Hanging.BMP" id="220" name="Shape 220"/>
          <p:cNvPicPr preferRelativeResize="0"/>
          <p:nvPr/>
        </p:nvPicPr>
        <p:blipFill>
          <a:blip r:embed="rId3">
            <a:alphaModFix/>
          </a:blip>
          <a:stretch>
            <a:fillRect/>
          </a:stretch>
        </p:blipFill>
        <p:spPr>
          <a:xfrm>
            <a:off x="0" y="975650"/>
            <a:ext cx="5928499" cy="3582025"/>
          </a:xfrm>
          <a:prstGeom prst="rect">
            <a:avLst/>
          </a:prstGeom>
          <a:noFill/>
          <a:ln>
            <a:noFill/>
          </a:ln>
        </p:spPr>
      </p:pic>
      <p:pic>
        <p:nvPicPr>
          <p:cNvPr id="221" name="Shape 221"/>
          <p:cNvPicPr preferRelativeResize="0"/>
          <p:nvPr/>
        </p:nvPicPr>
        <p:blipFill>
          <a:blip r:embed="rId4">
            <a:alphaModFix/>
          </a:blip>
          <a:stretch>
            <a:fillRect/>
          </a:stretch>
        </p:blipFill>
        <p:spPr>
          <a:xfrm>
            <a:off x="6284352" y="1228675"/>
            <a:ext cx="2395900" cy="3589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Note: ABOUT Approach/chunking into sections</a:t>
            </a:r>
          </a:p>
        </p:txBody>
      </p:sp>
      <p:sp>
        <p:nvSpPr>
          <p:cNvPr id="227" name="Shape 227"/>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en">
                <a:solidFill>
                  <a:srgbClr val="000000"/>
                </a:solidFill>
              </a:rPr>
              <a:t>Moving from static images to dynamic ones can be tricky because students must </a:t>
            </a:r>
          </a:p>
          <a:p>
            <a:pPr indent="-228600" lvl="0" marL="457200" rtl="0">
              <a:spcBef>
                <a:spcPts val="0"/>
              </a:spcBef>
              <a:buClr>
                <a:srgbClr val="000000"/>
              </a:buClr>
            </a:pPr>
            <a:r>
              <a:rPr lang="en">
                <a:solidFill>
                  <a:srgbClr val="000000"/>
                </a:solidFill>
              </a:rPr>
              <a:t>“read” many images separately, working to identify visual/textual choices within</a:t>
            </a:r>
          </a:p>
          <a:p>
            <a:pPr indent="-228600" lvl="0" marL="457200" rtl="0">
              <a:spcBef>
                <a:spcPts val="0"/>
              </a:spcBef>
              <a:buClr>
                <a:srgbClr val="000000"/>
              </a:buClr>
            </a:pPr>
            <a:r>
              <a:rPr lang="en">
                <a:solidFill>
                  <a:srgbClr val="000000"/>
                </a:solidFill>
              </a:rPr>
              <a:t>consider how this progression of images/techniques work together to convey meaning</a:t>
            </a:r>
          </a:p>
          <a:p>
            <a:pPr indent="-228600" lvl="0" marL="457200" rtl="0">
              <a:spcBef>
                <a:spcPts val="0"/>
              </a:spcBef>
              <a:buClr>
                <a:srgbClr val="000000"/>
              </a:buClr>
            </a:pPr>
            <a:r>
              <a:rPr lang="en">
                <a:solidFill>
                  <a:srgbClr val="000000"/>
                </a:solidFill>
              </a:rPr>
              <a:t>identify what overall approach is being used</a:t>
            </a:r>
          </a:p>
          <a:p>
            <a:pPr indent="-228600" lvl="0" marL="457200">
              <a:spcBef>
                <a:spcPts val="0"/>
              </a:spcBef>
              <a:buClr>
                <a:srgbClr val="000000"/>
              </a:buClr>
            </a:pPr>
            <a:r>
              <a:rPr lang="en">
                <a:solidFill>
                  <a:srgbClr val="000000"/>
                </a:solidFill>
              </a:rPr>
              <a:t>THEN seek to identify a message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0"/>
            <a:ext cx="8520600" cy="801000"/>
          </a:xfrm>
          <a:prstGeom prst="rect">
            <a:avLst/>
          </a:prstGeom>
        </p:spPr>
        <p:txBody>
          <a:bodyPr anchorCtr="0" anchor="t" bIns="91425" lIns="91425" rIns="91425" tIns="91425">
            <a:noAutofit/>
          </a:bodyPr>
          <a:lstStyle/>
          <a:p>
            <a:pPr lvl="0">
              <a:spcBef>
                <a:spcPts val="0"/>
              </a:spcBef>
              <a:buNone/>
            </a:pPr>
            <a:r>
              <a:rPr lang="en"/>
              <a:t>Context: Establishing the Exigence</a:t>
            </a:r>
          </a:p>
        </p:txBody>
      </p:sp>
      <p:sp>
        <p:nvSpPr>
          <p:cNvPr id="114" name="Shape 114"/>
          <p:cNvSpPr txBox="1"/>
          <p:nvPr>
            <p:ph idx="1" type="body"/>
          </p:nvPr>
        </p:nvSpPr>
        <p:spPr>
          <a:xfrm>
            <a:off x="0" y="592050"/>
            <a:ext cx="8991900" cy="3976800"/>
          </a:xfrm>
          <a:prstGeom prst="rect">
            <a:avLst/>
          </a:prstGeom>
        </p:spPr>
        <p:txBody>
          <a:bodyPr anchorCtr="0" anchor="t" bIns="91425" lIns="91425" rIns="91425" tIns="91425">
            <a:noAutofit/>
          </a:bodyPr>
          <a:lstStyle/>
          <a:p>
            <a:pPr indent="-349250" lvl="0" marL="457200" rtl="0">
              <a:spcBef>
                <a:spcPts val="0"/>
              </a:spcBef>
              <a:buClr>
                <a:srgbClr val="000000"/>
              </a:buClr>
              <a:buSzPct val="100000"/>
              <a:buChar char="★"/>
            </a:pPr>
            <a:r>
              <a:rPr lang="en" sz="1900">
                <a:solidFill>
                  <a:srgbClr val="000000"/>
                </a:solidFill>
              </a:rPr>
              <a:t>New SAT </a:t>
            </a:r>
          </a:p>
          <a:p>
            <a:pPr indent="-228600" lvl="1" marL="914400" rtl="0">
              <a:spcBef>
                <a:spcPts val="0"/>
              </a:spcBef>
              <a:buClr>
                <a:srgbClr val="000000"/>
              </a:buClr>
              <a:buChar char="○"/>
            </a:pPr>
            <a:r>
              <a:rPr lang="en">
                <a:solidFill>
                  <a:srgbClr val="000000"/>
                </a:solidFill>
              </a:rPr>
              <a:t>Writing and Language (multiple choice)</a:t>
            </a:r>
          </a:p>
          <a:p>
            <a:pPr indent="-228600" lvl="1" marL="914400" rtl="0">
              <a:spcBef>
                <a:spcPts val="0"/>
              </a:spcBef>
              <a:buClr>
                <a:srgbClr val="000000"/>
              </a:buClr>
              <a:buChar char="○"/>
            </a:pPr>
            <a:r>
              <a:rPr lang="en">
                <a:solidFill>
                  <a:srgbClr val="000000"/>
                </a:solidFill>
              </a:rPr>
              <a:t>Essay exam (rhetorical analysis)</a:t>
            </a:r>
          </a:p>
          <a:p>
            <a:pPr indent="-349250" lvl="0" marL="457200" rtl="0">
              <a:spcBef>
                <a:spcPts val="0"/>
              </a:spcBef>
              <a:buClr>
                <a:srgbClr val="000000"/>
              </a:buClr>
              <a:buSzPct val="100000"/>
              <a:buChar char="★"/>
            </a:pPr>
            <a:r>
              <a:rPr lang="en" sz="1900">
                <a:solidFill>
                  <a:srgbClr val="000000"/>
                </a:solidFill>
              </a:rPr>
              <a:t>District mandates encouraging students to take AP courses (EOS)</a:t>
            </a:r>
          </a:p>
          <a:p>
            <a:pPr indent="-349250" lvl="0" marL="457200" rtl="0">
              <a:spcBef>
                <a:spcPts val="0"/>
              </a:spcBef>
              <a:buClr>
                <a:srgbClr val="000000"/>
              </a:buClr>
              <a:buSzPct val="100000"/>
              <a:buChar char="★"/>
            </a:pPr>
            <a:r>
              <a:rPr lang="en" sz="1900">
                <a:solidFill>
                  <a:srgbClr val="000000"/>
                </a:solidFill>
              </a:rPr>
              <a:t>Common Core push to teach more nonfiction--many secondary English classes primarily teach fiction texts</a:t>
            </a:r>
          </a:p>
          <a:p>
            <a:pPr indent="-349250" lvl="0" marL="457200" rtl="0">
              <a:spcBef>
                <a:spcPts val="0"/>
              </a:spcBef>
              <a:buClr>
                <a:srgbClr val="000000"/>
              </a:buClr>
              <a:buSzPct val="100000"/>
              <a:buChar char="★"/>
            </a:pPr>
            <a:r>
              <a:rPr lang="en" sz="1900">
                <a:solidFill>
                  <a:srgbClr val="000000"/>
                </a:solidFill>
              </a:rPr>
              <a:t>Students need to become critical evaluators of the messages surrounding them daily</a:t>
            </a:r>
          </a:p>
          <a:p>
            <a:pPr lvl="0">
              <a:spcBef>
                <a:spcPts val="0"/>
              </a:spcBef>
              <a:buNone/>
            </a:pPr>
            <a:r>
              <a:rPr lang="en" sz="1900">
                <a:solidFill>
                  <a:srgbClr val="000000"/>
                </a:solidFill>
              </a:rPr>
              <a:t>Today, students will need to have to evaluate language and structure to be successful. Where do you start!?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64025"/>
            <a:ext cx="8520600" cy="801000"/>
          </a:xfrm>
          <a:prstGeom prst="rect">
            <a:avLst/>
          </a:prstGeom>
        </p:spPr>
        <p:txBody>
          <a:bodyPr anchorCtr="0" anchor="t" bIns="91425" lIns="91425" rIns="91425" tIns="91425">
            <a:noAutofit/>
          </a:bodyPr>
          <a:lstStyle/>
          <a:p>
            <a:pPr lvl="0">
              <a:spcBef>
                <a:spcPts val="0"/>
              </a:spcBef>
              <a:buNone/>
            </a:pPr>
            <a:r>
              <a:rPr lang="en"/>
              <a:t>Commercials/Psas  Procedure</a:t>
            </a:r>
          </a:p>
        </p:txBody>
      </p:sp>
      <p:sp>
        <p:nvSpPr>
          <p:cNvPr id="233" name="Shape 233"/>
          <p:cNvSpPr txBox="1"/>
          <p:nvPr>
            <p:ph idx="1" type="body"/>
          </p:nvPr>
        </p:nvSpPr>
        <p:spPr>
          <a:xfrm>
            <a:off x="0" y="629050"/>
            <a:ext cx="8967000" cy="4377900"/>
          </a:xfrm>
          <a:prstGeom prst="rect">
            <a:avLst/>
          </a:prstGeom>
        </p:spPr>
        <p:txBody>
          <a:bodyPr anchorCtr="0" anchor="t" bIns="91425" lIns="91425" rIns="91425" tIns="91425">
            <a:noAutofit/>
          </a:bodyPr>
          <a:lstStyle/>
          <a:p>
            <a:pPr indent="-374650" lvl="0" marL="457200" rtl="0">
              <a:spcBef>
                <a:spcPts val="0"/>
              </a:spcBef>
              <a:spcAft>
                <a:spcPts val="0"/>
              </a:spcAft>
              <a:buClr>
                <a:srgbClr val="000000"/>
              </a:buClr>
              <a:buSzPct val="100000"/>
              <a:buFont typeface="Georgia"/>
              <a:buAutoNum type="arabicPeriod"/>
            </a:pPr>
            <a:r>
              <a:rPr lang="en" sz="2300">
                <a:solidFill>
                  <a:srgbClr val="000000"/>
                </a:solidFill>
                <a:latin typeface="Georgia"/>
                <a:ea typeface="Georgia"/>
                <a:cs typeface="Georgia"/>
                <a:sym typeface="Georgia"/>
              </a:rPr>
              <a:t>Watch the video clip you have been assigned. </a:t>
            </a:r>
          </a:p>
          <a:p>
            <a:pPr indent="-374650" lvl="0" marL="457200" rtl="0">
              <a:spcBef>
                <a:spcPts val="0"/>
              </a:spcBef>
              <a:spcAft>
                <a:spcPts val="0"/>
              </a:spcAft>
              <a:buClr>
                <a:srgbClr val="000000"/>
              </a:buClr>
              <a:buSzPct val="100000"/>
              <a:buFont typeface="Georgia"/>
              <a:buAutoNum type="arabicPeriod"/>
            </a:pPr>
            <a:r>
              <a:rPr lang="en" sz="2300">
                <a:solidFill>
                  <a:srgbClr val="000000"/>
                </a:solidFill>
                <a:latin typeface="Georgia"/>
                <a:ea typeface="Georgia"/>
                <a:cs typeface="Georgia"/>
                <a:sym typeface="Georgia"/>
              </a:rPr>
              <a:t>Take notes on the 5 rhetorical questions we have been using to analyze text (Context, Audience, Approach, Message). </a:t>
            </a:r>
          </a:p>
          <a:p>
            <a:pPr indent="-349250" lvl="1" marL="914400" rtl="0">
              <a:spcBef>
                <a:spcPts val="0"/>
              </a:spcBef>
              <a:spcAft>
                <a:spcPts val="0"/>
              </a:spcAft>
              <a:buClr>
                <a:srgbClr val="000000"/>
              </a:buClr>
              <a:buSzPct val="100000"/>
              <a:buFont typeface="Georgia"/>
              <a:buAutoNum type="alphaLcPeriod"/>
            </a:pPr>
            <a:r>
              <a:rPr lang="en" sz="1900">
                <a:solidFill>
                  <a:srgbClr val="000000"/>
                </a:solidFill>
                <a:latin typeface="Georgia"/>
                <a:ea typeface="Georgia"/>
                <a:cs typeface="Georgia"/>
                <a:sym typeface="Georgia"/>
              </a:rPr>
              <a:t>Separate the commercial into sections that have like ideas or purpose. (What does each intend to do?)</a:t>
            </a:r>
          </a:p>
          <a:p>
            <a:pPr indent="-349250" lvl="1" marL="914400" rtl="0">
              <a:spcBef>
                <a:spcPts val="0"/>
              </a:spcBef>
              <a:spcAft>
                <a:spcPts val="0"/>
              </a:spcAft>
              <a:buClr>
                <a:srgbClr val="000000"/>
              </a:buClr>
              <a:buSzPct val="100000"/>
              <a:buFont typeface="Georgia"/>
              <a:buAutoNum type="alphaLcPeriod"/>
            </a:pPr>
            <a:r>
              <a:rPr lang="en" sz="1900">
                <a:solidFill>
                  <a:srgbClr val="000000"/>
                </a:solidFill>
                <a:latin typeface="Georgia"/>
                <a:ea typeface="Georgia"/>
                <a:cs typeface="Georgia"/>
                <a:sym typeface="Georgia"/>
              </a:rPr>
              <a:t>Put them together to develop an overall approach--the HOW</a:t>
            </a:r>
          </a:p>
          <a:p>
            <a:pPr indent="-374650" lvl="0" marL="457200" rtl="0">
              <a:spcBef>
                <a:spcPts val="0"/>
              </a:spcBef>
              <a:spcAft>
                <a:spcPts val="0"/>
              </a:spcAft>
              <a:buClr>
                <a:srgbClr val="000000"/>
              </a:buClr>
              <a:buSzPct val="100000"/>
              <a:buFont typeface="Georgia"/>
              <a:buAutoNum type="arabicPeriod"/>
            </a:pPr>
            <a:r>
              <a:rPr lang="en" sz="2300">
                <a:solidFill>
                  <a:srgbClr val="000000"/>
                </a:solidFill>
                <a:latin typeface="Georgia"/>
                <a:ea typeface="Georgia"/>
                <a:cs typeface="Georgia"/>
                <a:sym typeface="Georgia"/>
              </a:rPr>
              <a:t>Answer the prompt: What is the message and how does the director present it? </a:t>
            </a:r>
          </a:p>
          <a:p>
            <a:pPr indent="-342900" lvl="1" marL="914400" rtl="0">
              <a:spcBef>
                <a:spcPts val="0"/>
              </a:spcBef>
              <a:spcAft>
                <a:spcPts val="0"/>
              </a:spcAft>
              <a:buClr>
                <a:srgbClr val="000000"/>
              </a:buClr>
              <a:buSzPct val="100000"/>
              <a:buFont typeface="Georgia"/>
              <a:buAutoNum type="alphaLcPeriod"/>
            </a:pPr>
            <a:r>
              <a:rPr lang="en" sz="1800">
                <a:solidFill>
                  <a:srgbClr val="000000"/>
                </a:solidFill>
                <a:latin typeface="Georgia"/>
                <a:ea typeface="Georgia"/>
                <a:cs typeface="Georgia"/>
                <a:sym typeface="Georgia"/>
              </a:rPr>
              <a:t>If students struggle with “message,” talk about “purpose” as well.</a:t>
            </a:r>
          </a:p>
          <a:p>
            <a:pPr indent="-374650" lvl="0" marL="457200" rtl="0">
              <a:spcBef>
                <a:spcPts val="0"/>
              </a:spcBef>
              <a:spcAft>
                <a:spcPts val="0"/>
              </a:spcAft>
              <a:buClr>
                <a:srgbClr val="000000"/>
              </a:buClr>
              <a:buSzPct val="100000"/>
              <a:buFont typeface="Georgia"/>
              <a:buAutoNum type="arabicPeriod"/>
            </a:pPr>
            <a:r>
              <a:rPr lang="en" sz="2300">
                <a:solidFill>
                  <a:srgbClr val="000000"/>
                </a:solidFill>
                <a:latin typeface="Georgia"/>
                <a:ea typeface="Georgia"/>
                <a:cs typeface="Georgia"/>
                <a:sym typeface="Georgia"/>
              </a:rPr>
              <a:t>Provide an outline for  how you would prepare this analysis.</a:t>
            </a:r>
          </a:p>
          <a:p>
            <a:pPr indent="-374650" lvl="0" marL="457200" rtl="0">
              <a:spcBef>
                <a:spcPts val="0"/>
              </a:spcBef>
              <a:spcAft>
                <a:spcPts val="0"/>
              </a:spcAft>
              <a:buClr>
                <a:srgbClr val="000000"/>
              </a:buClr>
              <a:buSzPct val="100000"/>
              <a:buFont typeface="Georgia"/>
              <a:buAutoNum type="arabicPeriod"/>
            </a:pPr>
            <a:r>
              <a:rPr lang="en" sz="2300">
                <a:solidFill>
                  <a:srgbClr val="000000"/>
                </a:solidFill>
                <a:latin typeface="Georgia"/>
                <a:ea typeface="Georgia"/>
                <a:cs typeface="Georgia"/>
                <a:sym typeface="Georgia"/>
              </a:rPr>
              <a:t>Lead a verbal presentation of the analysis OR use digital supports (Video Ant).</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107825"/>
            <a:ext cx="8520600" cy="801000"/>
          </a:xfrm>
          <a:prstGeom prst="rect">
            <a:avLst/>
          </a:prstGeom>
        </p:spPr>
        <p:txBody>
          <a:bodyPr anchorCtr="0" anchor="t" bIns="91425" lIns="91425" rIns="91425" tIns="91425">
            <a:noAutofit/>
          </a:bodyPr>
          <a:lstStyle/>
          <a:p>
            <a:pPr lvl="0">
              <a:spcBef>
                <a:spcPts val="0"/>
              </a:spcBef>
              <a:buNone/>
            </a:pPr>
            <a:r>
              <a:rPr lang="en"/>
              <a:t>Commercial/PSA Examples</a:t>
            </a:r>
          </a:p>
        </p:txBody>
      </p:sp>
      <p:sp>
        <p:nvSpPr>
          <p:cNvPr id="239" name="Shape 239"/>
          <p:cNvSpPr txBox="1"/>
          <p:nvPr>
            <p:ph idx="1" type="body"/>
          </p:nvPr>
        </p:nvSpPr>
        <p:spPr>
          <a:xfrm>
            <a:off x="311700" y="826425"/>
            <a:ext cx="8520600" cy="3742500"/>
          </a:xfrm>
          <a:prstGeom prst="rect">
            <a:avLst/>
          </a:prstGeom>
        </p:spPr>
        <p:txBody>
          <a:bodyPr anchorCtr="0" anchor="t" bIns="91425" lIns="91425" rIns="91425" tIns="91425">
            <a:noAutofit/>
          </a:bodyPr>
          <a:lstStyle/>
          <a:p>
            <a:pPr indent="-323850" lvl="0" marL="457200">
              <a:lnSpc>
                <a:spcPct val="200000"/>
              </a:lnSpc>
              <a:spcBef>
                <a:spcPts val="0"/>
              </a:spcBef>
              <a:spcAft>
                <a:spcPts val="0"/>
              </a:spcAft>
              <a:buClr>
                <a:srgbClr val="000000"/>
              </a:buClr>
              <a:buSzPct val="100000"/>
              <a:buFont typeface="Georgia"/>
              <a:buAutoNum type="arabicPeriod"/>
            </a:pPr>
            <a:r>
              <a:rPr lang="en" sz="1500">
                <a:solidFill>
                  <a:srgbClr val="000000"/>
                </a:solidFill>
                <a:latin typeface="Georgia"/>
                <a:ea typeface="Georgia"/>
                <a:cs typeface="Georgia"/>
                <a:sym typeface="Georgia"/>
              </a:rPr>
              <a:t>Microsoft “Empowering” -</a:t>
            </a:r>
            <a:r>
              <a:rPr lang="en" sz="1500" u="sng">
                <a:solidFill>
                  <a:srgbClr val="1155CC"/>
                </a:solidFill>
                <a:latin typeface="Georgia"/>
                <a:ea typeface="Georgia"/>
                <a:cs typeface="Georgia"/>
                <a:sym typeface="Georgia"/>
                <a:hlinkClick r:id="rId3"/>
              </a:rPr>
              <a:t>https://www.youtube.com/watch?v=qaOvHKG0Tio</a:t>
            </a:r>
          </a:p>
          <a:p>
            <a:pPr indent="-323850" lvl="0" marL="457200">
              <a:lnSpc>
                <a:spcPct val="200000"/>
              </a:lnSpc>
              <a:spcBef>
                <a:spcPts val="0"/>
              </a:spcBef>
              <a:spcAft>
                <a:spcPts val="0"/>
              </a:spcAft>
              <a:buClr>
                <a:srgbClr val="000000"/>
              </a:buClr>
              <a:buSzPct val="100000"/>
              <a:buFont typeface="Georgia"/>
              <a:buAutoNum type="arabicPeriod"/>
            </a:pPr>
            <a:r>
              <a:rPr lang="en" sz="1500">
                <a:solidFill>
                  <a:srgbClr val="000000"/>
                </a:solidFill>
                <a:latin typeface="Georgia"/>
                <a:ea typeface="Georgia"/>
                <a:cs typeface="Georgia"/>
                <a:sym typeface="Georgia"/>
              </a:rPr>
              <a:t>Save the Children- </a:t>
            </a:r>
            <a:r>
              <a:rPr lang="en" sz="1500" u="sng">
                <a:solidFill>
                  <a:srgbClr val="1155CC"/>
                </a:solidFill>
                <a:latin typeface="Georgia"/>
                <a:ea typeface="Georgia"/>
                <a:cs typeface="Georgia"/>
                <a:sym typeface="Georgia"/>
                <a:hlinkClick r:id="rId4"/>
              </a:rPr>
              <a:t>https://www.youtube.com/watch?v=RBQ-IoHfimQ</a:t>
            </a:r>
          </a:p>
          <a:p>
            <a:pPr indent="-323850" lvl="0" marL="457200">
              <a:lnSpc>
                <a:spcPct val="200000"/>
              </a:lnSpc>
              <a:spcBef>
                <a:spcPts val="0"/>
              </a:spcBef>
              <a:spcAft>
                <a:spcPts val="0"/>
              </a:spcAft>
              <a:buClr>
                <a:srgbClr val="000000"/>
              </a:buClr>
              <a:buSzPct val="100000"/>
              <a:buFont typeface="Georgia"/>
              <a:buAutoNum type="arabicPeriod"/>
            </a:pPr>
            <a:r>
              <a:rPr lang="en" sz="1500">
                <a:solidFill>
                  <a:srgbClr val="000000"/>
                </a:solidFill>
                <a:latin typeface="Georgia"/>
                <a:ea typeface="Georgia"/>
                <a:cs typeface="Georgia"/>
                <a:sym typeface="Georgia"/>
              </a:rPr>
              <a:t>1 is 2 Many PSA- </a:t>
            </a:r>
            <a:r>
              <a:rPr lang="en" sz="1500" u="sng">
                <a:solidFill>
                  <a:srgbClr val="1155CC"/>
                </a:solidFill>
                <a:latin typeface="Georgia"/>
                <a:ea typeface="Georgia"/>
                <a:cs typeface="Georgia"/>
                <a:sym typeface="Georgia"/>
                <a:hlinkClick r:id="rId5"/>
              </a:rPr>
              <a:t>https://www.youtube.com/watch?v=xLdElcv5qqc</a:t>
            </a:r>
          </a:p>
          <a:p>
            <a:pPr indent="-323850" lvl="0" marL="457200">
              <a:lnSpc>
                <a:spcPct val="200000"/>
              </a:lnSpc>
              <a:spcBef>
                <a:spcPts val="0"/>
              </a:spcBef>
              <a:spcAft>
                <a:spcPts val="0"/>
              </a:spcAft>
              <a:buClr>
                <a:srgbClr val="000000"/>
              </a:buClr>
              <a:buSzPct val="100000"/>
              <a:buFont typeface="Georgia"/>
              <a:buAutoNum type="arabicPeriod"/>
            </a:pPr>
            <a:r>
              <a:rPr lang="en" sz="1500">
                <a:solidFill>
                  <a:srgbClr val="000000"/>
                </a:solidFill>
                <a:latin typeface="Georgia"/>
                <a:ea typeface="Georgia"/>
                <a:cs typeface="Georgia"/>
                <a:sym typeface="Georgia"/>
              </a:rPr>
              <a:t>Levi’s “O Pioneers”--</a:t>
            </a:r>
            <a:r>
              <a:rPr lang="en" sz="1500" u="sng">
                <a:solidFill>
                  <a:srgbClr val="1155CC"/>
                </a:solidFill>
                <a:latin typeface="Georgia"/>
                <a:ea typeface="Georgia"/>
                <a:cs typeface="Georgia"/>
                <a:sym typeface="Georgia"/>
                <a:hlinkClick r:id="rId6"/>
              </a:rPr>
              <a:t>https://www.youtube.com/watch?v=HG8tqEUTlvs</a:t>
            </a:r>
          </a:p>
          <a:p>
            <a:pPr indent="-323850" lvl="0" marL="457200">
              <a:lnSpc>
                <a:spcPct val="200000"/>
              </a:lnSpc>
              <a:spcBef>
                <a:spcPts val="0"/>
              </a:spcBef>
              <a:spcAft>
                <a:spcPts val="0"/>
              </a:spcAft>
              <a:buClr>
                <a:srgbClr val="000000"/>
              </a:buClr>
              <a:buSzPct val="100000"/>
              <a:buFont typeface="Georgia"/>
              <a:buAutoNum type="arabicPeriod"/>
            </a:pPr>
            <a:r>
              <a:rPr lang="en" sz="1500">
                <a:solidFill>
                  <a:srgbClr val="000000"/>
                </a:solidFill>
                <a:latin typeface="Georgia"/>
                <a:ea typeface="Georgia"/>
                <a:cs typeface="Georgia"/>
                <a:sym typeface="Georgia"/>
              </a:rPr>
              <a:t>Under Armour Giselle B. “I will what I want” </a:t>
            </a:r>
            <a:r>
              <a:rPr lang="en" sz="1500" u="sng">
                <a:solidFill>
                  <a:srgbClr val="1155CC"/>
                </a:solidFill>
                <a:latin typeface="Georgia"/>
                <a:ea typeface="Georgia"/>
                <a:cs typeface="Georgia"/>
                <a:sym typeface="Georgia"/>
                <a:hlinkClick r:id="rId7"/>
              </a:rPr>
              <a:t>https://www.youtube.com/watch?v=H-V7cOestUs</a:t>
            </a:r>
          </a:p>
          <a:p>
            <a:pPr indent="-323850" lvl="0" marL="457200">
              <a:lnSpc>
                <a:spcPct val="200000"/>
              </a:lnSpc>
              <a:spcBef>
                <a:spcPts val="0"/>
              </a:spcBef>
              <a:spcAft>
                <a:spcPts val="0"/>
              </a:spcAft>
              <a:buClr>
                <a:srgbClr val="000000"/>
              </a:buClr>
              <a:buSzPct val="100000"/>
              <a:buFont typeface="Georgia"/>
              <a:buAutoNum type="arabicPeriod"/>
            </a:pPr>
            <a:r>
              <a:rPr lang="en" sz="1500">
                <a:solidFill>
                  <a:srgbClr val="000000"/>
                </a:solidFill>
                <a:latin typeface="Georgia"/>
                <a:ea typeface="Georgia"/>
                <a:cs typeface="Georgia"/>
                <a:sym typeface="Georgia"/>
              </a:rPr>
              <a:t>Subaru “From the Child’s Seat”--</a:t>
            </a:r>
            <a:r>
              <a:rPr lang="en" sz="1500" u="sng">
                <a:solidFill>
                  <a:srgbClr val="1155CC"/>
                </a:solidFill>
                <a:latin typeface="Georgia"/>
                <a:ea typeface="Georgia"/>
                <a:cs typeface="Georgia"/>
                <a:sym typeface="Georgia"/>
                <a:hlinkClick r:id="rId8"/>
              </a:rPr>
              <a:t>https://www.youtube.com/watch?v=hKkfQlhNxdI</a:t>
            </a:r>
          </a:p>
          <a:p>
            <a:pPr indent="-323850" lvl="0" marL="457200">
              <a:lnSpc>
                <a:spcPct val="200000"/>
              </a:lnSpc>
              <a:spcBef>
                <a:spcPts val="0"/>
              </a:spcBef>
              <a:spcAft>
                <a:spcPts val="0"/>
              </a:spcAft>
              <a:buClr>
                <a:srgbClr val="000000"/>
              </a:buClr>
              <a:buSzPct val="100000"/>
              <a:buFont typeface="Georgia"/>
              <a:buAutoNum type="arabicPeriod"/>
            </a:pPr>
            <a:r>
              <a:rPr lang="en" sz="1500">
                <a:solidFill>
                  <a:srgbClr val="000000"/>
                </a:solidFill>
                <a:latin typeface="Georgia"/>
                <a:ea typeface="Georgia"/>
                <a:cs typeface="Georgia"/>
                <a:sym typeface="Georgia"/>
              </a:rPr>
              <a:t>Seatbelt--</a:t>
            </a:r>
            <a:r>
              <a:rPr lang="en" sz="1500" u="sng">
                <a:solidFill>
                  <a:srgbClr val="1155CC"/>
                </a:solidFill>
                <a:latin typeface="Georgia"/>
                <a:ea typeface="Georgia"/>
                <a:cs typeface="Georgia"/>
                <a:sym typeface="Georgia"/>
                <a:hlinkClick r:id="rId9"/>
              </a:rPr>
              <a:t>https://www.youtube.com/watch?v=h-8PBx7isoM</a:t>
            </a:r>
          </a:p>
          <a:p>
            <a:pPr indent="-323850" lvl="0" marL="457200">
              <a:lnSpc>
                <a:spcPct val="200000"/>
              </a:lnSpc>
              <a:spcBef>
                <a:spcPts val="0"/>
              </a:spcBef>
              <a:spcAft>
                <a:spcPts val="0"/>
              </a:spcAft>
              <a:buClr>
                <a:srgbClr val="000000"/>
              </a:buClr>
              <a:buSzPct val="100000"/>
              <a:buFont typeface="Georgia"/>
              <a:buAutoNum type="arabicPeriod"/>
            </a:pPr>
            <a:r>
              <a:rPr lang="en" sz="1500">
                <a:solidFill>
                  <a:srgbClr val="000000"/>
                </a:solidFill>
                <a:latin typeface="Georgia"/>
                <a:ea typeface="Georgia"/>
                <a:cs typeface="Georgia"/>
                <a:sym typeface="Georgia"/>
              </a:rPr>
              <a:t>Nike “Dream Deferred” --</a:t>
            </a:r>
            <a:r>
              <a:rPr lang="en" sz="1500" u="sng">
                <a:solidFill>
                  <a:srgbClr val="1155CC"/>
                </a:solidFill>
                <a:latin typeface="Georgia"/>
                <a:ea typeface="Georgia"/>
                <a:cs typeface="Georgia"/>
                <a:sym typeface="Georgia"/>
                <a:hlinkClick r:id="rId10"/>
              </a:rPr>
              <a:t>https://www.youtube.com/watch?v=QrfLQpN2gZs</a:t>
            </a: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Let’s Walk through the process together</a:t>
            </a:r>
          </a:p>
        </p:txBody>
      </p:sp>
      <p:sp>
        <p:nvSpPr>
          <p:cNvPr id="245" name="Shape 245"/>
          <p:cNvSpPr txBox="1"/>
          <p:nvPr>
            <p:ph idx="1" type="body"/>
          </p:nvPr>
        </p:nvSpPr>
        <p:spPr>
          <a:xfrm>
            <a:off x="237875" y="1093850"/>
            <a:ext cx="8594400" cy="4049700"/>
          </a:xfrm>
          <a:prstGeom prst="rect">
            <a:avLst/>
          </a:prstGeom>
        </p:spPr>
        <p:txBody>
          <a:bodyPr anchorCtr="0" anchor="t" bIns="91425" lIns="91425" rIns="91425" tIns="91425">
            <a:noAutofit/>
          </a:bodyPr>
          <a:lstStyle/>
          <a:p>
            <a:pPr lvl="0">
              <a:lnSpc>
                <a:spcPct val="200000"/>
              </a:lnSpc>
              <a:spcBef>
                <a:spcPts val="0"/>
              </a:spcBef>
              <a:spcAft>
                <a:spcPts val="0"/>
              </a:spcAft>
              <a:buNone/>
            </a:pPr>
            <a:r>
              <a:rPr lang="en" sz="1500">
                <a:solidFill>
                  <a:srgbClr val="000000"/>
                </a:solidFill>
                <a:latin typeface="Georgia"/>
                <a:ea typeface="Georgia"/>
                <a:cs typeface="Georgia"/>
                <a:sym typeface="Georgia"/>
              </a:rPr>
              <a:t> </a:t>
            </a:r>
            <a:r>
              <a:rPr lang="en" sz="1500" u="sng">
                <a:solidFill>
                  <a:srgbClr val="1155CC"/>
                </a:solidFill>
                <a:latin typeface="Georgia"/>
                <a:ea typeface="Georgia"/>
                <a:cs typeface="Georgia"/>
                <a:sym typeface="Georgia"/>
                <a:hlinkClick r:id="rId3"/>
              </a:rPr>
              <a:t>https://www.youtube.com/watch?v=RBQ-</a:t>
            </a:r>
            <a:r>
              <a:rPr lang="en" sz="1500" u="sng">
                <a:solidFill>
                  <a:srgbClr val="1155CC"/>
                </a:solidFill>
                <a:latin typeface="Georgia"/>
                <a:ea typeface="Georgia"/>
                <a:cs typeface="Georgia"/>
                <a:sym typeface="Georgia"/>
                <a:hlinkClick r:id="rId4"/>
              </a:rPr>
              <a:t>IoHfimQ</a:t>
            </a:r>
          </a:p>
          <a:p>
            <a:pPr indent="-228600" lvl="0" marL="457200" rtl="0">
              <a:spcBef>
                <a:spcPts val="0"/>
              </a:spcBef>
              <a:buAutoNum type="arabicPeriod"/>
            </a:pPr>
            <a:r>
              <a:rPr lang="en"/>
              <a:t>Answer the BIG 4	</a:t>
            </a:r>
          </a:p>
          <a:p>
            <a:pPr indent="-228600" lvl="1" marL="914400" rtl="0">
              <a:spcBef>
                <a:spcPts val="0"/>
              </a:spcBef>
              <a:buAutoNum type="alphaLcPeriod"/>
            </a:pPr>
            <a:r>
              <a:rPr lang="en"/>
              <a:t>Context 		</a:t>
            </a:r>
          </a:p>
          <a:p>
            <a:pPr indent="-228600" lvl="1" marL="914400" rtl="0">
              <a:spcBef>
                <a:spcPts val="0"/>
              </a:spcBef>
              <a:buAutoNum type="alphaLcPeriod"/>
            </a:pPr>
            <a:r>
              <a:rPr lang="en"/>
              <a:t>Audience </a:t>
            </a:r>
            <a:r>
              <a:rPr lang="en"/>
              <a:t>			</a:t>
            </a:r>
          </a:p>
          <a:p>
            <a:pPr indent="-228600" lvl="1" marL="914400" rtl="0">
              <a:spcBef>
                <a:spcPts val="0"/>
              </a:spcBef>
              <a:buAutoNum type="alphaLcPeriod"/>
            </a:pPr>
            <a:r>
              <a:rPr lang="en"/>
              <a:t>Approach		</a:t>
            </a:r>
          </a:p>
          <a:p>
            <a:pPr indent="-228600" lvl="1" marL="914400" rtl="0">
              <a:spcBef>
                <a:spcPts val="0"/>
              </a:spcBef>
              <a:buAutoNum type="alphaLcPeriod"/>
            </a:pPr>
            <a:r>
              <a:rPr lang="en"/>
              <a:t>Message</a:t>
            </a:r>
          </a:p>
          <a:p>
            <a:pPr indent="-228600" lvl="0" marL="457200" rtl="0">
              <a:spcBef>
                <a:spcPts val="0"/>
              </a:spcBef>
              <a:buAutoNum type="arabicPeriod" startAt="2"/>
            </a:pPr>
            <a:r>
              <a:rPr lang="en"/>
              <a:t>Make a claim: How does the PSA convey its message?</a:t>
            </a:r>
          </a:p>
          <a:p>
            <a:pPr lvl="0" rtl="0">
              <a:spcBef>
                <a:spcPts val="0"/>
              </a:spcBef>
              <a:buNone/>
            </a:pPr>
            <a:r>
              <a:t/>
            </a:r>
            <a:endParaRPr sz="600"/>
          </a:p>
          <a:p>
            <a:pPr indent="-228600" lvl="0" marL="457200" rtl="0">
              <a:spcBef>
                <a:spcPts val="0"/>
              </a:spcBef>
              <a:buAutoNum type="arabicPeriod" startAt="2"/>
            </a:pPr>
            <a:r>
              <a:rPr lang="en"/>
              <a:t>Build the outline: How will you take us through the piece?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descr="A young girl's life gets turned upside-down in this tragic second a day video.   This is what war does to children. Find out more: http://save.tc/QHhy6  US ts and cs: Message &amp; Data Rates May Apply  UK ts and cs: You’ll be billed £5 plus standard rate text message. We receive 100% of your donation. Include NO INFO to stop further communications. Queries? 02070126400" id="250" name="Shape 250" title="Most Shocking Second a Day Video">
            <a:hlinkClick r:id="rId3"/>
          </p:cNvPr>
          <p:cNvSpPr/>
          <p:nvPr/>
        </p:nvSpPr>
        <p:spPr>
          <a:xfrm>
            <a:off x="1231687" y="100950"/>
            <a:ext cx="6588775" cy="4941575"/>
          </a:xfrm>
          <a:prstGeom prst="rect">
            <a:avLst/>
          </a:prstGeom>
          <a:blipFill>
            <a:blip r:embed="rId4">
              <a:alphaModFix/>
            </a:blip>
            <a:stretch>
              <a:fillRect/>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Graphic Novel procedures: Persepolis</a:t>
            </a:r>
          </a:p>
        </p:txBody>
      </p:sp>
      <p:sp>
        <p:nvSpPr>
          <p:cNvPr id="256" name="Shape 256"/>
          <p:cNvSpPr txBox="1"/>
          <p:nvPr/>
        </p:nvSpPr>
        <p:spPr>
          <a:xfrm>
            <a:off x="3503000" y="1468625"/>
            <a:ext cx="5044800" cy="3000000"/>
          </a:xfrm>
          <a:prstGeom prst="rect">
            <a:avLst/>
          </a:prstGeom>
          <a:noFill/>
          <a:ln>
            <a:noFill/>
          </a:ln>
        </p:spPr>
        <p:txBody>
          <a:bodyPr anchorCtr="0" anchor="ctr" bIns="91425" lIns="91425" rIns="91425" tIns="91425">
            <a:noAutofit/>
          </a:bodyPr>
          <a:lstStyle/>
          <a:p>
            <a:pPr lvl="0" rtl="0">
              <a:spcBef>
                <a:spcPts val="0"/>
              </a:spcBef>
              <a:buNone/>
            </a:pPr>
            <a:r>
              <a:rPr b="1" lang="en" sz="1800">
                <a:latin typeface="Cambria"/>
                <a:ea typeface="Cambria"/>
                <a:cs typeface="Cambria"/>
                <a:sym typeface="Cambria"/>
              </a:rPr>
              <a:t>Reading: </a:t>
            </a:r>
            <a:r>
              <a:rPr lang="en" sz="1800">
                <a:latin typeface="Cambria"/>
                <a:ea typeface="Cambria"/>
                <a:cs typeface="Cambria"/>
                <a:sym typeface="Cambria"/>
              </a:rPr>
              <a:t>Below is a panel from </a:t>
            </a:r>
            <a:r>
              <a:rPr i="1" lang="en" sz="1800">
                <a:latin typeface="Cambria"/>
                <a:ea typeface="Cambria"/>
                <a:cs typeface="Cambria"/>
                <a:sym typeface="Cambria"/>
              </a:rPr>
              <a:t>Persepolis.</a:t>
            </a:r>
            <a:r>
              <a:rPr lang="en" sz="1800">
                <a:latin typeface="Cambria"/>
                <a:ea typeface="Cambria"/>
                <a:cs typeface="Cambria"/>
                <a:sym typeface="Cambria"/>
              </a:rPr>
              <a:t>  Read and annotate it for distinct language and visual choices directly on this sheet. You should refer to page 52 to contextualize the panel, but your analysis should be about the panel below.  </a:t>
            </a:r>
          </a:p>
          <a:p>
            <a:pPr lvl="0" rtl="0">
              <a:spcBef>
                <a:spcPts val="0"/>
              </a:spcBef>
              <a:buNone/>
            </a:pPr>
            <a:r>
              <a:t/>
            </a:r>
            <a:endParaRPr sz="1800">
              <a:latin typeface="Cambria"/>
              <a:ea typeface="Cambria"/>
              <a:cs typeface="Cambria"/>
              <a:sym typeface="Cambria"/>
            </a:endParaRPr>
          </a:p>
          <a:p>
            <a:pPr lvl="0" rtl="0">
              <a:spcBef>
                <a:spcPts val="0"/>
              </a:spcBef>
              <a:buNone/>
            </a:pPr>
            <a:r>
              <a:rPr b="1" lang="en" sz="1800">
                <a:latin typeface="Cambria"/>
                <a:ea typeface="Cambria"/>
                <a:cs typeface="Cambria"/>
                <a:sym typeface="Cambria"/>
              </a:rPr>
              <a:t>Writing: </a:t>
            </a:r>
            <a:r>
              <a:rPr lang="en" sz="1800">
                <a:latin typeface="Cambria"/>
                <a:ea typeface="Cambria"/>
                <a:cs typeface="Cambria"/>
                <a:sym typeface="Cambria"/>
              </a:rPr>
              <a:t>In a well-developed paragraph, articulate the idea Satrapi conveys and explain how the specific techniques you identify work together to create that meaning. In other words, WHAT does this panel mean and HOW is that meaning conveyed?</a:t>
            </a:r>
          </a:p>
        </p:txBody>
      </p:sp>
      <p:pic>
        <p:nvPicPr>
          <p:cNvPr id="257" name="Shape 257"/>
          <p:cNvPicPr preferRelativeResize="0"/>
          <p:nvPr/>
        </p:nvPicPr>
        <p:blipFill>
          <a:blip r:embed="rId3">
            <a:alphaModFix/>
          </a:blip>
          <a:stretch>
            <a:fillRect/>
          </a:stretch>
        </p:blipFill>
        <p:spPr>
          <a:xfrm>
            <a:off x="472050" y="1073150"/>
            <a:ext cx="2867025" cy="3790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0"/>
            <a:ext cx="8520600" cy="801000"/>
          </a:xfrm>
          <a:prstGeom prst="rect">
            <a:avLst/>
          </a:prstGeom>
        </p:spPr>
        <p:txBody>
          <a:bodyPr anchorCtr="0" anchor="t" bIns="91425" lIns="91425" rIns="91425" tIns="91425">
            <a:noAutofit/>
          </a:bodyPr>
          <a:lstStyle/>
          <a:p>
            <a:pPr lvl="0">
              <a:spcBef>
                <a:spcPts val="0"/>
              </a:spcBef>
              <a:buNone/>
            </a:pPr>
            <a:r>
              <a:rPr lang="en"/>
              <a:t>Speeches and Letters: procedure</a:t>
            </a:r>
          </a:p>
        </p:txBody>
      </p:sp>
      <p:sp>
        <p:nvSpPr>
          <p:cNvPr id="263" name="Shape 263"/>
          <p:cNvSpPr txBox="1"/>
          <p:nvPr>
            <p:ph idx="1" type="body"/>
          </p:nvPr>
        </p:nvSpPr>
        <p:spPr>
          <a:xfrm>
            <a:off x="111000" y="629050"/>
            <a:ext cx="8967300" cy="3939900"/>
          </a:xfrm>
          <a:prstGeom prst="rect">
            <a:avLst/>
          </a:prstGeom>
        </p:spPr>
        <p:txBody>
          <a:bodyPr anchorCtr="0" anchor="t" bIns="91425" lIns="91425" rIns="91425" tIns="91425">
            <a:noAutofit/>
          </a:bodyPr>
          <a:lstStyle/>
          <a:p>
            <a:pPr indent="-368300" lvl="0" marL="457200" rtl="0">
              <a:lnSpc>
                <a:spcPct val="150000"/>
              </a:lnSpc>
              <a:spcBef>
                <a:spcPts val="0"/>
              </a:spcBef>
              <a:buSzPct val="100000"/>
              <a:buAutoNum type="arabicPeriod"/>
            </a:pPr>
            <a:r>
              <a:rPr lang="en" sz="2200"/>
              <a:t>Annotate for the BIG 5</a:t>
            </a:r>
          </a:p>
          <a:p>
            <a:pPr indent="-355600" lvl="1" marL="914400" rtl="0">
              <a:lnSpc>
                <a:spcPct val="150000"/>
              </a:lnSpc>
              <a:spcBef>
                <a:spcPts val="0"/>
              </a:spcBef>
              <a:buSzPct val="100000"/>
              <a:buAutoNum type="alphaLcPeriod"/>
            </a:pPr>
            <a:r>
              <a:rPr lang="en" sz="2000"/>
              <a:t>Separate sections and determine purposes to aid with overall approach </a:t>
            </a:r>
          </a:p>
          <a:p>
            <a:pPr indent="-368300" lvl="0" marL="457200" rtl="0">
              <a:lnSpc>
                <a:spcPct val="150000"/>
              </a:lnSpc>
              <a:spcBef>
                <a:spcPts val="0"/>
              </a:spcBef>
              <a:buSzPct val="100000"/>
              <a:buAutoNum type="arabicPeriod"/>
            </a:pPr>
            <a:r>
              <a:rPr lang="en" sz="2200"/>
              <a:t>Create claim combining the message and approach</a:t>
            </a:r>
          </a:p>
          <a:p>
            <a:pPr indent="-368300" lvl="0" marL="457200" rtl="0">
              <a:lnSpc>
                <a:spcPct val="150000"/>
              </a:lnSpc>
              <a:spcBef>
                <a:spcPts val="0"/>
              </a:spcBef>
              <a:buSzPct val="100000"/>
              <a:buAutoNum type="arabicPeriod"/>
            </a:pPr>
            <a:r>
              <a:rPr lang="en" sz="2200"/>
              <a:t>Create the support</a:t>
            </a:r>
          </a:p>
          <a:p>
            <a:pPr indent="-342900" lvl="1" marL="914400" rtl="0">
              <a:lnSpc>
                <a:spcPct val="150000"/>
              </a:lnSpc>
              <a:spcBef>
                <a:spcPts val="0"/>
              </a:spcBef>
              <a:buSzPct val="100000"/>
              <a:buAutoNum type="alphaLcPeriod"/>
            </a:pPr>
            <a:r>
              <a:rPr lang="en" sz="1800"/>
              <a:t>Use the sections to guide subclaim creation</a:t>
            </a:r>
          </a:p>
          <a:p>
            <a:pPr indent="-342900" lvl="1" marL="914400" rtl="0">
              <a:lnSpc>
                <a:spcPct val="150000"/>
              </a:lnSpc>
              <a:spcBef>
                <a:spcPts val="0"/>
              </a:spcBef>
              <a:buSzPct val="100000"/>
              <a:buAutoNum type="alphaLcPeriod"/>
            </a:pPr>
            <a:r>
              <a:rPr lang="en" sz="1800"/>
              <a:t>Select evidence</a:t>
            </a:r>
          </a:p>
          <a:p>
            <a:pPr indent="-342900" lvl="1" marL="914400" rtl="0">
              <a:lnSpc>
                <a:spcPct val="150000"/>
              </a:lnSpc>
              <a:spcBef>
                <a:spcPts val="0"/>
              </a:spcBef>
              <a:buSzPct val="100000"/>
              <a:buAutoNum type="alphaLcPeriod"/>
            </a:pPr>
            <a:r>
              <a:rPr lang="en" sz="1800"/>
              <a:t>Analyze the evidence </a:t>
            </a:r>
          </a:p>
          <a:p>
            <a:pPr indent="-342900" lvl="2" marL="1371600" rtl="0">
              <a:lnSpc>
                <a:spcPct val="150000"/>
              </a:lnSpc>
              <a:spcBef>
                <a:spcPts val="0"/>
              </a:spcBef>
              <a:buSzPct val="100000"/>
              <a:buAutoNum type="romanLcPeriod"/>
            </a:pPr>
            <a:r>
              <a:rPr lang="en" sz="1800"/>
              <a:t>identify specific techniques and relate them back to your subclaim.  (REPEAT)</a:t>
            </a:r>
          </a:p>
          <a:p>
            <a:pPr lvl="0">
              <a:lnSpc>
                <a:spcPct val="150000"/>
              </a:lnSpc>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0" y="0"/>
            <a:ext cx="8832300" cy="761700"/>
          </a:xfrm>
          <a:prstGeom prst="rect">
            <a:avLst/>
          </a:prstGeom>
        </p:spPr>
        <p:txBody>
          <a:bodyPr anchorCtr="0" anchor="t" bIns="91425" lIns="91425" rIns="91425" tIns="91425">
            <a:noAutofit/>
          </a:bodyPr>
          <a:lstStyle/>
          <a:p>
            <a:pPr lvl="0">
              <a:spcBef>
                <a:spcPts val="0"/>
              </a:spcBef>
              <a:buNone/>
            </a:pPr>
            <a:r>
              <a:rPr lang="en"/>
              <a:t>Speeches examples</a:t>
            </a:r>
          </a:p>
        </p:txBody>
      </p:sp>
      <p:sp>
        <p:nvSpPr>
          <p:cNvPr id="269" name="Shape 269"/>
          <p:cNvSpPr txBox="1"/>
          <p:nvPr>
            <p:ph idx="1" type="body"/>
          </p:nvPr>
        </p:nvSpPr>
        <p:spPr>
          <a:xfrm>
            <a:off x="58575" y="913875"/>
            <a:ext cx="8963100" cy="4124100"/>
          </a:xfrm>
          <a:prstGeom prst="rect">
            <a:avLst/>
          </a:prstGeom>
        </p:spPr>
        <p:txBody>
          <a:bodyPr anchorCtr="0" anchor="t" bIns="91425" lIns="91425" rIns="91425" tIns="91425">
            <a:noAutofit/>
          </a:bodyPr>
          <a:lstStyle/>
          <a:p>
            <a:pPr indent="-368300" lvl="0" marL="457200" rtl="0">
              <a:lnSpc>
                <a:spcPct val="115000"/>
              </a:lnSpc>
              <a:spcBef>
                <a:spcPts val="0"/>
              </a:spcBef>
              <a:buClr>
                <a:srgbClr val="000000"/>
              </a:buClr>
              <a:buSzPct val="100000"/>
            </a:pPr>
            <a:r>
              <a:rPr lang="en" sz="2200">
                <a:solidFill>
                  <a:srgbClr val="000000"/>
                </a:solidFill>
              </a:rPr>
              <a:t>Jonathan Edwards’ “Sinners in the Hands of an Angry God”</a:t>
            </a:r>
          </a:p>
          <a:p>
            <a:pPr indent="-368300" lvl="0" marL="457200" rtl="0">
              <a:lnSpc>
                <a:spcPct val="115000"/>
              </a:lnSpc>
              <a:spcBef>
                <a:spcPts val="0"/>
              </a:spcBef>
              <a:buClr>
                <a:srgbClr val="000000"/>
              </a:buClr>
              <a:buSzPct val="100000"/>
            </a:pPr>
            <a:r>
              <a:rPr lang="en" sz="2200">
                <a:solidFill>
                  <a:srgbClr val="000000"/>
                </a:solidFill>
              </a:rPr>
              <a:t>AP Rhetorical Analysis Essay samples available on the </a:t>
            </a:r>
            <a:r>
              <a:rPr lang="en" sz="2200" u="sng">
                <a:solidFill>
                  <a:srgbClr val="000000"/>
                </a:solidFill>
                <a:hlinkClick r:id="rId3"/>
              </a:rPr>
              <a:t>College Board</a:t>
            </a:r>
            <a:r>
              <a:rPr lang="en" sz="2200">
                <a:solidFill>
                  <a:srgbClr val="000000"/>
                </a:solidFill>
              </a:rPr>
              <a:t> site</a:t>
            </a:r>
          </a:p>
          <a:p>
            <a:pPr indent="-228600" lvl="1" marL="914400" rtl="0">
              <a:lnSpc>
                <a:spcPct val="115000"/>
              </a:lnSpc>
              <a:spcBef>
                <a:spcPts val="0"/>
              </a:spcBef>
              <a:buClr>
                <a:srgbClr val="000000"/>
              </a:buClr>
            </a:pPr>
            <a:r>
              <a:rPr lang="en">
                <a:solidFill>
                  <a:srgbClr val="000000"/>
                </a:solidFill>
              </a:rPr>
              <a:t>Thatcher’s Eulogy of Ronald Reagan, Benjamin Banneker’s Letter to Thomas Jefferson, Samuel Johnson’s Letter to a Mother, JFK on Steel Prices, etc. </a:t>
            </a:r>
          </a:p>
          <a:p>
            <a:pPr indent="-368300" lvl="0" marL="457200" rtl="0">
              <a:lnSpc>
                <a:spcPct val="115000"/>
              </a:lnSpc>
              <a:spcBef>
                <a:spcPts val="0"/>
              </a:spcBef>
              <a:buClr>
                <a:srgbClr val="000000"/>
              </a:buClr>
              <a:buSzPct val="100000"/>
            </a:pPr>
            <a:r>
              <a:rPr lang="en" sz="2200">
                <a:solidFill>
                  <a:srgbClr val="000000"/>
                </a:solidFill>
              </a:rPr>
              <a:t>Michelle Obama’s DNC speech and Ivanka Trump’s RNC speech</a:t>
            </a:r>
          </a:p>
          <a:p>
            <a:pPr indent="-368300" lvl="0" marL="457200" rtl="0">
              <a:lnSpc>
                <a:spcPct val="115000"/>
              </a:lnSpc>
              <a:spcBef>
                <a:spcPts val="0"/>
              </a:spcBef>
              <a:buClr>
                <a:srgbClr val="000000"/>
              </a:buClr>
              <a:buSzPct val="100000"/>
            </a:pPr>
            <a:r>
              <a:rPr lang="en" sz="2200">
                <a:solidFill>
                  <a:srgbClr val="000000"/>
                </a:solidFill>
              </a:rPr>
              <a:t>Mary Fisher’s 1992 “A Whisper of Aids”</a:t>
            </a:r>
          </a:p>
          <a:p>
            <a:pPr indent="-368300" lvl="0" marL="457200" rtl="0">
              <a:lnSpc>
                <a:spcPct val="115000"/>
              </a:lnSpc>
              <a:spcBef>
                <a:spcPts val="0"/>
              </a:spcBef>
              <a:buClr>
                <a:srgbClr val="000000"/>
              </a:buClr>
              <a:buSzPct val="100000"/>
            </a:pPr>
            <a:r>
              <a:rPr lang="en" sz="2200">
                <a:solidFill>
                  <a:srgbClr val="000000"/>
                </a:solidFill>
              </a:rPr>
              <a:t>President George W. Bush’s 9/11 Speech</a:t>
            </a:r>
          </a:p>
          <a:p>
            <a:pPr lvl="0" rtl="0">
              <a:lnSpc>
                <a:spcPct val="150000"/>
              </a:lnSpc>
              <a:spcBef>
                <a:spcPts val="0"/>
              </a:spcBef>
              <a:buNone/>
            </a:pPr>
            <a:r>
              <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Rhetorical Analysis of longer Text looks just the same</a:t>
            </a:r>
          </a:p>
        </p:txBody>
      </p:sp>
      <p:sp>
        <p:nvSpPr>
          <p:cNvPr id="275" name="Shape 275"/>
          <p:cNvSpPr txBox="1"/>
          <p:nvPr>
            <p:ph idx="1" type="body"/>
          </p:nvPr>
        </p:nvSpPr>
        <p:spPr>
          <a:xfrm>
            <a:off x="311700" y="1093850"/>
            <a:ext cx="8520600" cy="3340200"/>
          </a:xfrm>
          <a:prstGeom prst="rect">
            <a:avLst/>
          </a:prstGeom>
        </p:spPr>
        <p:txBody>
          <a:bodyPr anchorCtr="0" anchor="t" bIns="91425" lIns="91425" rIns="91425" tIns="91425">
            <a:noAutofit/>
          </a:bodyPr>
          <a:lstStyle/>
          <a:p>
            <a:pPr lvl="0" rtl="0">
              <a:spcBef>
                <a:spcPts val="0"/>
              </a:spcBef>
              <a:buNone/>
            </a:pPr>
            <a:r>
              <a:rPr lang="en" sz="2500"/>
              <a:t>Examples:</a:t>
            </a:r>
          </a:p>
          <a:p>
            <a:pPr indent="-387350" lvl="0" marL="457200">
              <a:spcBef>
                <a:spcPts val="0"/>
              </a:spcBef>
              <a:buSzPct val="100000"/>
            </a:pPr>
            <a:r>
              <a:rPr lang="en" sz="2500"/>
              <a:t>Creative non-fiction like Capote’s </a:t>
            </a:r>
            <a:r>
              <a:rPr i="1" lang="en" sz="2500"/>
              <a:t>In Cold Blood</a:t>
            </a:r>
          </a:p>
          <a:p>
            <a:pPr indent="-387350" lvl="0" marL="457200" rtl="0">
              <a:spcBef>
                <a:spcPts val="0"/>
              </a:spcBef>
              <a:buSzPct val="100000"/>
            </a:pPr>
            <a:r>
              <a:rPr lang="en" sz="2500"/>
              <a:t>Memoirs like McCourt’s </a:t>
            </a:r>
            <a:r>
              <a:rPr i="1" lang="en" sz="2500"/>
              <a:t>Angela’s Ashes</a:t>
            </a:r>
            <a:r>
              <a:rPr lang="en" sz="2500"/>
              <a:t> or Jeannette Walls’s </a:t>
            </a:r>
            <a:r>
              <a:rPr i="1" lang="en" sz="2500"/>
              <a:t>The Glass Castle</a:t>
            </a:r>
          </a:p>
          <a:p>
            <a:pPr indent="-406400" lvl="0" marL="457200" rtl="0">
              <a:spcBef>
                <a:spcPts val="0"/>
              </a:spcBef>
              <a:buSzPct val="112000"/>
              <a:buChar char="★"/>
            </a:pPr>
            <a:r>
              <a:rPr lang="en" sz="2500"/>
              <a:t>These skills easily crossover to any literary analysis you use in fiction</a:t>
            </a:r>
          </a:p>
          <a:p>
            <a:pPr indent="-228600" lvl="1" marL="914400">
              <a:spcBef>
                <a:spcPts val="0"/>
              </a:spcBef>
              <a:buChar char="○"/>
            </a:pPr>
            <a:r>
              <a:rPr lang="en" sz="2500"/>
              <a:t>terminology just changes! </a:t>
            </a:r>
          </a:p>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“Answer the prompt” </a:t>
            </a:r>
          </a:p>
        </p:txBody>
      </p:sp>
      <p:sp>
        <p:nvSpPr>
          <p:cNvPr id="281" name="Shape 281"/>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pic>
        <p:nvPicPr>
          <p:cNvPr id="282" name="Shape 282"/>
          <p:cNvPicPr preferRelativeResize="0"/>
          <p:nvPr/>
        </p:nvPicPr>
        <p:blipFill>
          <a:blip r:embed="rId3">
            <a:alphaModFix/>
          </a:blip>
          <a:stretch>
            <a:fillRect/>
          </a:stretch>
        </p:blipFill>
        <p:spPr>
          <a:xfrm>
            <a:off x="416924" y="1002975"/>
            <a:ext cx="8310149" cy="39693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Other Resources and Suggestions</a:t>
            </a:r>
          </a:p>
        </p:txBody>
      </p:sp>
      <p:sp>
        <p:nvSpPr>
          <p:cNvPr id="288" name="Shape 288"/>
          <p:cNvSpPr txBox="1"/>
          <p:nvPr>
            <p:ph idx="1" type="body"/>
          </p:nvPr>
        </p:nvSpPr>
        <p:spPr>
          <a:xfrm>
            <a:off x="128875" y="937300"/>
            <a:ext cx="8445600" cy="35031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Thomas Newkirk’s </a:t>
            </a:r>
            <a:r>
              <a:rPr lang="en" u="sng">
                <a:solidFill>
                  <a:schemeClr val="hlink"/>
                </a:solidFill>
                <a:hlinkClick r:id="rId3"/>
              </a:rPr>
              <a:t>“How We Really Read Nonfiction”</a:t>
            </a:r>
          </a:p>
          <a:p>
            <a:pPr indent="-228600" lvl="0" marL="457200" rtl="0">
              <a:spcBef>
                <a:spcPts val="0"/>
              </a:spcBef>
              <a:buClr>
                <a:srgbClr val="000000"/>
              </a:buClr>
            </a:pPr>
            <a:r>
              <a:rPr lang="en">
                <a:solidFill>
                  <a:srgbClr val="000000"/>
                </a:solidFill>
              </a:rPr>
              <a:t>Netflix’s Amanda Knox Promos: Comparative Analysis</a:t>
            </a:r>
          </a:p>
          <a:p>
            <a:pPr indent="-228600" lvl="1" marL="914400" rtl="0">
              <a:spcBef>
                <a:spcPts val="0"/>
              </a:spcBef>
              <a:buClr>
                <a:srgbClr val="000000"/>
              </a:buClr>
            </a:pPr>
            <a:r>
              <a:rPr lang="en" u="sng">
                <a:solidFill>
                  <a:schemeClr val="hlink"/>
                </a:solidFill>
                <a:hlinkClick r:id="rId4"/>
              </a:rPr>
              <a:t>“Suspect Her”</a:t>
            </a:r>
          </a:p>
          <a:p>
            <a:pPr indent="-228600" lvl="1" marL="914400" rtl="0">
              <a:spcBef>
                <a:spcPts val="0"/>
              </a:spcBef>
              <a:buClr>
                <a:srgbClr val="000000"/>
              </a:buClr>
            </a:pPr>
            <a:r>
              <a:rPr lang="en" u="sng">
                <a:solidFill>
                  <a:schemeClr val="hlink"/>
                </a:solidFill>
                <a:hlinkClick r:id="rId5"/>
              </a:rPr>
              <a:t>“Believe Her”</a:t>
            </a:r>
          </a:p>
          <a:p>
            <a:pPr indent="-228600" lvl="0" marL="457200" rtl="0">
              <a:spcBef>
                <a:spcPts val="0"/>
              </a:spcBef>
              <a:buClr>
                <a:srgbClr val="000000"/>
              </a:buClr>
            </a:pPr>
            <a:r>
              <a:rPr lang="en" u="sng">
                <a:solidFill>
                  <a:schemeClr val="hlink"/>
                </a:solidFill>
                <a:hlinkClick r:id="rId6"/>
              </a:rPr>
              <a:t>State Farm Commercials</a:t>
            </a:r>
          </a:p>
          <a:p>
            <a:pPr indent="-228600" lvl="0" marL="457200" rtl="0">
              <a:spcBef>
                <a:spcPts val="0"/>
              </a:spcBef>
              <a:buClr>
                <a:srgbClr val="000000"/>
              </a:buClr>
            </a:pPr>
            <a:r>
              <a:rPr lang="en">
                <a:solidFill>
                  <a:srgbClr val="000000"/>
                </a:solidFill>
              </a:rPr>
              <a:t>Seek out rhetorical opportunities in the classroom:</a:t>
            </a:r>
          </a:p>
          <a:p>
            <a:pPr indent="-228600" lvl="1" marL="914400" rtl="0">
              <a:spcBef>
                <a:spcPts val="0"/>
              </a:spcBef>
              <a:buClr>
                <a:srgbClr val="000000"/>
              </a:buClr>
            </a:pPr>
            <a:r>
              <a:rPr lang="en">
                <a:solidFill>
                  <a:srgbClr val="000000"/>
                </a:solidFill>
              </a:rPr>
              <a:t>Student interactions</a:t>
            </a:r>
          </a:p>
          <a:p>
            <a:pPr indent="-228600" lvl="1" marL="914400" rtl="0">
              <a:spcBef>
                <a:spcPts val="0"/>
              </a:spcBef>
              <a:buClr>
                <a:srgbClr val="000000"/>
              </a:buClr>
            </a:pPr>
            <a:r>
              <a:rPr lang="en">
                <a:solidFill>
                  <a:srgbClr val="000000"/>
                </a:solidFill>
              </a:rPr>
              <a:t>School policies</a:t>
            </a:r>
          </a:p>
          <a:p>
            <a:pPr indent="-228600" lvl="1" marL="914400" rtl="0">
              <a:spcBef>
                <a:spcPts val="0"/>
              </a:spcBef>
              <a:buClr>
                <a:srgbClr val="000000"/>
              </a:buClr>
            </a:pPr>
            <a:r>
              <a:rPr lang="en">
                <a:solidFill>
                  <a:srgbClr val="000000"/>
                </a:solidFill>
              </a:rPr>
              <a:t>Examples: Columbus Day protest @ Reavis High School, Colin Kaepernick and National Anthem,  </a:t>
            </a:r>
          </a:p>
          <a:p>
            <a:pPr indent="-228600" lvl="0" marL="457200" rtl="0">
              <a:spcBef>
                <a:spcPts val="0"/>
              </a:spcBef>
              <a:buClr>
                <a:srgbClr val="000000"/>
              </a:buClr>
            </a:pPr>
            <a:r>
              <a:rPr lang="en">
                <a:solidFill>
                  <a:srgbClr val="000000"/>
                </a:solidFill>
              </a:rPr>
              <a:t>Incorporate rhetorical analysis into research process</a:t>
            </a:r>
          </a:p>
          <a:p>
            <a:pPr lvl="0" rtl="0">
              <a:spcBef>
                <a:spcPts val="0"/>
              </a:spcBef>
              <a:buNone/>
            </a:pPr>
            <a:r>
              <a:t/>
            </a:r>
            <a:endParaRPr>
              <a:solidFill>
                <a:srgbClr val="000000"/>
              </a:solidFill>
            </a:endParaRPr>
          </a:p>
          <a:p>
            <a:pPr lvl="0" rtl="0">
              <a:spcBef>
                <a:spcPts val="0"/>
              </a:spcBef>
              <a:buNone/>
            </a:pPr>
            <a:r>
              <a:rPr lang="en">
                <a:solidFill>
                  <a:srgbClr val="000000"/>
                </a:solidFill>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142450"/>
            <a:ext cx="8520600" cy="801000"/>
          </a:xfrm>
          <a:prstGeom prst="rect">
            <a:avLst/>
          </a:prstGeom>
        </p:spPr>
        <p:txBody>
          <a:bodyPr anchorCtr="0" anchor="t" bIns="91425" lIns="91425" rIns="91425" tIns="91425">
            <a:noAutofit/>
          </a:bodyPr>
          <a:lstStyle/>
          <a:p>
            <a:pPr lvl="0">
              <a:spcBef>
                <a:spcPts val="0"/>
              </a:spcBef>
              <a:buNone/>
            </a:pPr>
            <a:r>
              <a:rPr lang="en"/>
              <a:t>Context: SAT Exam</a:t>
            </a:r>
          </a:p>
        </p:txBody>
      </p:sp>
      <p:sp>
        <p:nvSpPr>
          <p:cNvPr id="120" name="Shape 120"/>
          <p:cNvSpPr txBox="1"/>
          <p:nvPr>
            <p:ph idx="1" type="body"/>
          </p:nvPr>
        </p:nvSpPr>
        <p:spPr>
          <a:xfrm>
            <a:off x="86350" y="943450"/>
            <a:ext cx="9057600" cy="4200000"/>
          </a:xfrm>
          <a:prstGeom prst="rect">
            <a:avLst/>
          </a:prstGeom>
        </p:spPr>
        <p:txBody>
          <a:bodyPr anchorCtr="0" anchor="t" bIns="91425" lIns="91425" rIns="91425" tIns="91425">
            <a:noAutofit/>
          </a:bodyPr>
          <a:lstStyle/>
          <a:p>
            <a:pPr lvl="0">
              <a:spcBef>
                <a:spcPts val="0"/>
              </a:spcBef>
              <a:buNone/>
            </a:pPr>
            <a:r>
              <a:rPr b="1" lang="en" sz="1600"/>
              <a:t>Write an essay in which you explain how [the author] builds an argument to persuade [his/her] audience that [author’s claim]. </a:t>
            </a:r>
          </a:p>
          <a:p>
            <a:pPr lvl="0" rtl="0">
              <a:spcBef>
                <a:spcPts val="0"/>
              </a:spcBef>
              <a:buNone/>
            </a:pPr>
            <a:r>
              <a:rPr lang="en" sz="1600"/>
              <a:t>In your essay, analyze how [the author] uses evidence, reasoning, or stylistic/persuasive elements to strengthen the logic and persuasiveness of [his/her] argument.</a:t>
            </a:r>
          </a:p>
          <a:p>
            <a:pPr lvl="0" rtl="0">
              <a:spcBef>
                <a:spcPts val="0"/>
              </a:spcBef>
              <a:buNone/>
            </a:pPr>
            <a:r>
              <a:rPr lang="en" sz="1600"/>
              <a:t>Be sure that your analysis focuses on the most relevant features of the passage. Your essay should not explain whether you agree with [the author’s] claims, but rather explain how the author builds an argument to persuade [his/her] audience.</a:t>
            </a:r>
          </a:p>
          <a:p>
            <a:pPr lvl="0" rtl="0">
              <a:spcBef>
                <a:spcPts val="0"/>
              </a:spcBef>
              <a:buNone/>
            </a:pPr>
            <a:r>
              <a:rPr lang="en" sz="1400" u="sng">
                <a:solidFill>
                  <a:schemeClr val="hlink"/>
                </a:solidFill>
                <a:hlinkClick r:id="rId3"/>
              </a:rPr>
              <a:t>http://collegereadiness.collegeboard.org/sat/inside-to-test/essay</a:t>
            </a:r>
            <a:r>
              <a:rPr lang="en" sz="1400"/>
              <a:t> </a:t>
            </a:r>
          </a:p>
          <a:p>
            <a:pPr lvl="0">
              <a:spcBef>
                <a:spcPts val="0"/>
              </a:spcBef>
              <a:buNone/>
            </a:pPr>
            <a:r>
              <a:rPr lang="en" sz="1600"/>
              <a:t>Basically: </a:t>
            </a:r>
            <a:r>
              <a:rPr b="1" lang="en" sz="1600"/>
              <a:t>How does the writer convey his or her message?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ctrTitle"/>
          </p:nvPr>
        </p:nvSpPr>
        <p:spPr>
          <a:xfrm>
            <a:off x="311700" y="61675"/>
            <a:ext cx="8520600" cy="3515400"/>
          </a:xfrm>
          <a:prstGeom prst="rect">
            <a:avLst/>
          </a:prstGeom>
        </p:spPr>
        <p:txBody>
          <a:bodyPr anchorCtr="0" anchor="ctr" bIns="91425" lIns="91425" rIns="91425" tIns="91425">
            <a:noAutofit/>
          </a:bodyPr>
          <a:lstStyle/>
          <a:p>
            <a:pPr lvl="0" rtl="0">
              <a:spcBef>
                <a:spcPts val="0"/>
              </a:spcBef>
              <a:buNone/>
            </a:pPr>
            <a:r>
              <a:rPr lang="en"/>
              <a:t>Rhetoric for All:</a:t>
            </a:r>
          </a:p>
          <a:p>
            <a:pPr lvl="0" rtl="0">
              <a:spcBef>
                <a:spcPts val="0"/>
              </a:spcBef>
              <a:buNone/>
            </a:pPr>
            <a:r>
              <a:rPr lang="en" sz="3600"/>
              <a:t>Teaching Rhetorical Analysis in the High School Classroom </a:t>
            </a:r>
          </a:p>
        </p:txBody>
      </p:sp>
      <p:sp>
        <p:nvSpPr>
          <p:cNvPr id="294" name="Shape 294"/>
          <p:cNvSpPr txBox="1"/>
          <p:nvPr>
            <p:ph idx="1" type="subTitle"/>
          </p:nvPr>
        </p:nvSpPr>
        <p:spPr>
          <a:xfrm>
            <a:off x="1060775" y="3606200"/>
            <a:ext cx="7771500" cy="1487100"/>
          </a:xfrm>
          <a:prstGeom prst="rect">
            <a:avLst/>
          </a:prstGeom>
        </p:spPr>
        <p:txBody>
          <a:bodyPr anchorCtr="0" anchor="ctr" bIns="91425" lIns="91425" rIns="91425" tIns="91425">
            <a:noAutofit/>
          </a:bodyPr>
          <a:lstStyle/>
          <a:p>
            <a:pPr lvl="0" rtl="0">
              <a:spcBef>
                <a:spcPts val="0"/>
              </a:spcBef>
              <a:buNone/>
            </a:pPr>
            <a:r>
              <a:rPr lang="en" sz="1800"/>
              <a:t>Kimberly Gwizdala: </a:t>
            </a:r>
            <a:r>
              <a:rPr lang="en" sz="1800" u="sng">
                <a:solidFill>
                  <a:schemeClr val="hlink"/>
                </a:solidFill>
                <a:hlinkClick r:id="rId3"/>
              </a:rPr>
              <a:t>kimberly_gwizdala@glenbard.org</a:t>
            </a:r>
          </a:p>
          <a:p>
            <a:pPr lvl="0" rtl="0">
              <a:spcBef>
                <a:spcPts val="0"/>
              </a:spcBef>
              <a:buNone/>
            </a:pPr>
            <a:r>
              <a:rPr lang="en" sz="1800"/>
              <a:t>Jennifer Shackleton: </a:t>
            </a:r>
            <a:r>
              <a:rPr lang="en" sz="1800" u="sng">
                <a:solidFill>
                  <a:schemeClr val="hlink"/>
                </a:solidFill>
                <a:hlinkClick r:id="rId4"/>
              </a:rPr>
              <a:t>jshackleton@elmhurst205.org</a:t>
            </a:r>
          </a:p>
          <a:p>
            <a:pPr lvl="0" rtl="0">
              <a:spcBef>
                <a:spcPts val="0"/>
              </a:spcBef>
              <a:buNone/>
            </a:pPr>
            <a:r>
              <a:rPr lang="en" sz="1800"/>
              <a:t>Beth Fleming: </a:t>
            </a:r>
            <a:r>
              <a:rPr lang="en" sz="1800" u="sng">
                <a:solidFill>
                  <a:schemeClr val="hlink"/>
                </a:solidFill>
                <a:hlinkClick r:id="rId5"/>
              </a:rPr>
              <a:t>efleming@elmhurst205.org</a:t>
            </a:r>
          </a:p>
          <a:p>
            <a:pPr lvl="0" rtl="0">
              <a:spcBef>
                <a:spcPts val="0"/>
              </a:spcBef>
              <a:buNone/>
            </a:pPr>
            <a:r>
              <a:rPr lang="en" sz="1800"/>
              <a:t>Jessica Noble: </a:t>
            </a:r>
            <a:r>
              <a:rPr lang="en" sz="1800" u="sng">
                <a:solidFill>
                  <a:schemeClr val="hlink"/>
                </a:solidFill>
                <a:hlinkClick r:id="rId6"/>
              </a:rPr>
              <a:t>jnoble@elmhurst.org</a:t>
            </a:r>
            <a:r>
              <a:rPr lang="en" sz="1800"/>
              <a:t> </a:t>
            </a:r>
          </a:p>
        </p:txBody>
      </p:sp>
      <p:sp>
        <p:nvSpPr>
          <p:cNvPr id="295" name="Shape 295"/>
          <p:cNvSpPr/>
          <p:nvPr/>
        </p:nvSpPr>
        <p:spPr>
          <a:xfrm>
            <a:off x="-1125" y="-6575"/>
            <a:ext cx="4650300" cy="365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800" u="sng">
                <a:solidFill>
                  <a:schemeClr val="hlink"/>
                </a:solidFill>
                <a:latin typeface="Verdana"/>
                <a:ea typeface="Verdana"/>
                <a:cs typeface="Verdana"/>
                <a:sym typeface="Verdana"/>
                <a:hlinkClick r:id="rId7"/>
              </a:rPr>
              <a:t>http://tinyurl.com/rhetoricforall</a:t>
            </a:r>
            <a:r>
              <a:rPr b="1" lang="en" sz="1800">
                <a:latin typeface="Verdana"/>
                <a:ea typeface="Verdana"/>
                <a:cs typeface="Verdana"/>
                <a:sym typeface="Verdana"/>
              </a:rPr>
              <a:t> </a:t>
            </a:r>
          </a:p>
        </p:txBody>
      </p:sp>
      <p:pic>
        <p:nvPicPr>
          <p:cNvPr descr="qrcode.37220318.png" id="296" name="Shape 296"/>
          <p:cNvPicPr preferRelativeResize="0"/>
          <p:nvPr/>
        </p:nvPicPr>
        <p:blipFill>
          <a:blip r:embed="rId8">
            <a:alphaModFix/>
          </a:blip>
          <a:stretch>
            <a:fillRect/>
          </a:stretch>
        </p:blipFill>
        <p:spPr>
          <a:xfrm>
            <a:off x="7239000" y="0"/>
            <a:ext cx="1905000"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235100"/>
            <a:ext cx="8520600" cy="801000"/>
          </a:xfrm>
          <a:prstGeom prst="rect">
            <a:avLst/>
          </a:prstGeom>
        </p:spPr>
        <p:txBody>
          <a:bodyPr anchorCtr="0" anchor="t" bIns="91425" lIns="91425" rIns="91425" tIns="91425">
            <a:noAutofit/>
          </a:bodyPr>
          <a:lstStyle/>
          <a:p>
            <a:pPr lvl="0">
              <a:spcBef>
                <a:spcPts val="0"/>
              </a:spcBef>
              <a:buNone/>
            </a:pPr>
            <a:r>
              <a:rPr lang="en"/>
              <a:t>Today, we will:</a:t>
            </a:r>
          </a:p>
        </p:txBody>
      </p:sp>
      <p:sp>
        <p:nvSpPr>
          <p:cNvPr id="126" name="Shape 126"/>
          <p:cNvSpPr txBox="1"/>
          <p:nvPr>
            <p:ph idx="1" type="body"/>
          </p:nvPr>
        </p:nvSpPr>
        <p:spPr>
          <a:xfrm>
            <a:off x="311700" y="1036100"/>
            <a:ext cx="8520600" cy="3532800"/>
          </a:xfrm>
          <a:prstGeom prst="rect">
            <a:avLst/>
          </a:prstGeom>
        </p:spPr>
        <p:txBody>
          <a:bodyPr anchorCtr="0" anchor="t" bIns="91425" lIns="91425" rIns="91425" tIns="91425">
            <a:noAutofit/>
          </a:bodyPr>
          <a:lstStyle/>
          <a:p>
            <a:pPr indent="-387350" lvl="0" marL="457200" rtl="0">
              <a:spcBef>
                <a:spcPts val="0"/>
              </a:spcBef>
              <a:buClr>
                <a:srgbClr val="000000"/>
              </a:buClr>
              <a:buSzPct val="100000"/>
              <a:buChar char="★"/>
            </a:pPr>
            <a:r>
              <a:rPr lang="en" sz="2500">
                <a:solidFill>
                  <a:srgbClr val="000000"/>
                </a:solidFill>
              </a:rPr>
              <a:t>understand the purposes for teaching rhetoric.</a:t>
            </a:r>
          </a:p>
          <a:p>
            <a:pPr indent="-387350" lvl="0" marL="457200" rtl="0">
              <a:spcBef>
                <a:spcPts val="0"/>
              </a:spcBef>
              <a:buClr>
                <a:srgbClr val="000000"/>
              </a:buClr>
              <a:buSzPct val="100000"/>
              <a:buChar char="★"/>
            </a:pPr>
            <a:r>
              <a:rPr lang="en" sz="2500">
                <a:solidFill>
                  <a:srgbClr val="000000"/>
                </a:solidFill>
              </a:rPr>
              <a:t>review rhetorical terms. </a:t>
            </a:r>
          </a:p>
          <a:p>
            <a:pPr indent="-387350" lvl="0" marL="457200" rtl="0">
              <a:spcBef>
                <a:spcPts val="0"/>
              </a:spcBef>
              <a:buClr>
                <a:srgbClr val="000000"/>
              </a:buClr>
              <a:buSzPct val="100000"/>
              <a:buChar char="★"/>
            </a:pPr>
            <a:r>
              <a:rPr lang="en" sz="2500">
                <a:solidFill>
                  <a:srgbClr val="000000"/>
                </a:solidFill>
              </a:rPr>
              <a:t>offer a variety of activities that invite students of varying levels and interests to access rhetoric. </a:t>
            </a:r>
          </a:p>
          <a:p>
            <a:pPr indent="-387350" lvl="0" marL="457200" rtl="0">
              <a:spcBef>
                <a:spcPts val="0"/>
              </a:spcBef>
              <a:buClr>
                <a:srgbClr val="000000"/>
              </a:buClr>
              <a:buSzPct val="100000"/>
              <a:buChar char="★"/>
            </a:pPr>
            <a:r>
              <a:rPr lang="en" sz="2500">
                <a:solidFill>
                  <a:srgbClr val="000000"/>
                </a:solidFill>
              </a:rPr>
              <a:t>help you move your students up the rhetorical ladder.</a:t>
            </a:r>
          </a:p>
          <a:p>
            <a:pPr lvl="0" rtl="0">
              <a:spcBef>
                <a:spcPts val="0"/>
              </a:spcBef>
              <a:buNone/>
            </a:pPr>
            <a:r>
              <a:rPr lang="en"/>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Why do we teach rhetorical analysis?</a:t>
            </a:r>
          </a:p>
        </p:txBody>
      </p:sp>
      <p:sp>
        <p:nvSpPr>
          <p:cNvPr id="132" name="Shape 132"/>
          <p:cNvSpPr txBox="1"/>
          <p:nvPr>
            <p:ph idx="1" type="body"/>
          </p:nvPr>
        </p:nvSpPr>
        <p:spPr>
          <a:xfrm>
            <a:off x="311700" y="1228675"/>
            <a:ext cx="8520600" cy="3340200"/>
          </a:xfrm>
          <a:prstGeom prst="rect">
            <a:avLst/>
          </a:prstGeom>
        </p:spPr>
        <p:txBody>
          <a:bodyPr anchorCtr="0" anchor="t" bIns="91425" lIns="91425" rIns="91425" tIns="91425">
            <a:noAutofit/>
          </a:bodyPr>
          <a:lstStyle/>
          <a:p>
            <a:pPr indent="-387350" lvl="0" marL="457200">
              <a:spcBef>
                <a:spcPts val="0"/>
              </a:spcBef>
              <a:buClr>
                <a:srgbClr val="000000"/>
              </a:buClr>
              <a:buSzPct val="100000"/>
            </a:pPr>
            <a:r>
              <a:rPr lang="en" sz="2500">
                <a:solidFill>
                  <a:srgbClr val="000000"/>
                </a:solidFill>
              </a:rPr>
              <a:t>It is not just about writing; it is a READING skill.</a:t>
            </a:r>
          </a:p>
          <a:p>
            <a:pPr indent="-387350" lvl="1" marL="914400" rtl="0">
              <a:spcBef>
                <a:spcPts val="0"/>
              </a:spcBef>
              <a:buClr>
                <a:srgbClr val="000000"/>
              </a:buClr>
              <a:buSzPct val="100000"/>
            </a:pPr>
            <a:r>
              <a:rPr lang="en" sz="2500">
                <a:solidFill>
                  <a:srgbClr val="000000"/>
                </a:solidFill>
              </a:rPr>
              <a:t>Not about product as much as a thinking process.</a:t>
            </a:r>
          </a:p>
          <a:p>
            <a:pPr indent="-387350" lvl="0" marL="457200">
              <a:spcBef>
                <a:spcPts val="0"/>
              </a:spcBef>
              <a:buClr>
                <a:srgbClr val="000000"/>
              </a:buClr>
              <a:buSzPct val="100000"/>
            </a:pPr>
            <a:r>
              <a:rPr lang="en" sz="2500">
                <a:solidFill>
                  <a:srgbClr val="000000"/>
                </a:solidFill>
              </a:rPr>
              <a:t>We need to help students become critical evaluators of the world around them. </a:t>
            </a:r>
          </a:p>
          <a:p>
            <a:pPr lvl="0">
              <a:spcBef>
                <a:spcPts val="0"/>
              </a:spcBef>
              <a:buNone/>
            </a:pPr>
            <a:r>
              <a:t/>
            </a:r>
            <a:endParaRP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7900" y="0"/>
            <a:ext cx="7377600" cy="749400"/>
          </a:xfrm>
          <a:prstGeom prst="rect">
            <a:avLst/>
          </a:prstGeom>
        </p:spPr>
        <p:txBody>
          <a:bodyPr anchorCtr="0" anchor="t" bIns="91425" lIns="91425" rIns="91425" tIns="91425">
            <a:noAutofit/>
          </a:bodyPr>
          <a:lstStyle/>
          <a:p>
            <a:pPr lvl="0">
              <a:spcBef>
                <a:spcPts val="0"/>
              </a:spcBef>
              <a:buNone/>
            </a:pPr>
            <a:r>
              <a:rPr lang="en" sz="3000"/>
              <a:t>Defining the terms: How do we teach students to recognize </a:t>
            </a:r>
          </a:p>
          <a:p>
            <a:pPr lvl="0">
              <a:spcBef>
                <a:spcPts val="0"/>
              </a:spcBef>
              <a:buNone/>
            </a:pPr>
            <a:r>
              <a:rPr lang="en" sz="3000"/>
              <a:t>the what and the how?</a:t>
            </a:r>
          </a:p>
        </p:txBody>
      </p:sp>
      <p:pic>
        <p:nvPicPr>
          <p:cNvPr id="138" name="Shape 138"/>
          <p:cNvPicPr preferRelativeResize="0"/>
          <p:nvPr/>
        </p:nvPicPr>
        <p:blipFill>
          <a:blip r:embed="rId3">
            <a:alphaModFix/>
          </a:blip>
          <a:stretch>
            <a:fillRect/>
          </a:stretch>
        </p:blipFill>
        <p:spPr>
          <a:xfrm>
            <a:off x="3754650" y="704000"/>
            <a:ext cx="5258450" cy="4199475"/>
          </a:xfrm>
          <a:prstGeom prst="rect">
            <a:avLst/>
          </a:prstGeom>
          <a:noFill/>
          <a:ln>
            <a:noFill/>
          </a:ln>
        </p:spPr>
      </p:pic>
      <p:sp>
        <p:nvSpPr>
          <p:cNvPr id="139" name="Shape 139"/>
          <p:cNvSpPr txBox="1"/>
          <p:nvPr/>
        </p:nvSpPr>
        <p:spPr>
          <a:xfrm>
            <a:off x="191575" y="1115850"/>
            <a:ext cx="3735600" cy="3819300"/>
          </a:xfrm>
          <a:prstGeom prst="rect">
            <a:avLst/>
          </a:prstGeom>
          <a:noFill/>
          <a:ln>
            <a:noFill/>
          </a:ln>
        </p:spPr>
        <p:txBody>
          <a:bodyPr anchorCtr="0" anchor="t" bIns="91425" lIns="91425" rIns="91425" tIns="91425">
            <a:noAutofit/>
          </a:bodyPr>
          <a:lstStyle/>
          <a:p>
            <a:pPr indent="-323850" lvl="0" marL="457200" rtl="0">
              <a:spcBef>
                <a:spcPts val="0"/>
              </a:spcBef>
              <a:buSzPct val="100000"/>
              <a:buFont typeface="Cambria"/>
              <a:buChar char="●"/>
            </a:pPr>
            <a:r>
              <a:rPr lang="en" sz="1500">
                <a:highlight>
                  <a:srgbClr val="FFFF00"/>
                </a:highlight>
                <a:latin typeface="Cambria"/>
                <a:ea typeface="Cambria"/>
                <a:cs typeface="Cambria"/>
                <a:sym typeface="Cambria"/>
              </a:rPr>
              <a:t>Exigence:</a:t>
            </a:r>
            <a:r>
              <a:rPr lang="en" sz="1500">
                <a:latin typeface="Cambria"/>
                <a:ea typeface="Cambria"/>
                <a:cs typeface="Cambria"/>
                <a:sym typeface="Cambria"/>
              </a:rPr>
              <a:t> </a:t>
            </a:r>
            <a:r>
              <a:rPr lang="en" sz="1500">
                <a:highlight>
                  <a:srgbClr val="FFFFFF"/>
                </a:highlight>
                <a:latin typeface="Cambria"/>
                <a:ea typeface="Cambria"/>
                <a:cs typeface="Cambria"/>
                <a:sym typeface="Cambria"/>
              </a:rPr>
              <a:t>a case or situation that demands prompt action or remedy.</a:t>
            </a:r>
          </a:p>
          <a:p>
            <a:pPr indent="-323850" lvl="0" marL="457200" rtl="0">
              <a:spcBef>
                <a:spcPts val="0"/>
              </a:spcBef>
              <a:buSzPct val="100000"/>
              <a:buFont typeface="Cambria"/>
              <a:buChar char="●"/>
            </a:pPr>
            <a:r>
              <a:rPr lang="en" sz="1500">
                <a:highlight>
                  <a:srgbClr val="FFFF00"/>
                </a:highlight>
                <a:latin typeface="Cambria"/>
                <a:ea typeface="Cambria"/>
                <a:cs typeface="Cambria"/>
                <a:sym typeface="Cambria"/>
              </a:rPr>
              <a:t>Purpose/Goal: </a:t>
            </a:r>
            <a:r>
              <a:rPr lang="en" sz="1500">
                <a:latin typeface="Cambria"/>
                <a:ea typeface="Cambria"/>
                <a:cs typeface="Cambria"/>
                <a:sym typeface="Cambria"/>
              </a:rPr>
              <a:t>the author’s intended reason for writing. What he/she hopes to accomplish through this.</a:t>
            </a:r>
          </a:p>
          <a:p>
            <a:pPr indent="-323850" lvl="0" marL="457200" rtl="0">
              <a:spcBef>
                <a:spcPts val="0"/>
              </a:spcBef>
              <a:buSzPct val="100000"/>
              <a:buFont typeface="Cambria"/>
              <a:buChar char="●"/>
            </a:pPr>
            <a:r>
              <a:rPr lang="en" sz="1500">
                <a:highlight>
                  <a:srgbClr val="FFFF00"/>
                </a:highlight>
                <a:latin typeface="Cambria"/>
                <a:ea typeface="Cambria"/>
                <a:cs typeface="Cambria"/>
                <a:sym typeface="Cambria"/>
              </a:rPr>
              <a:t>Speaker: </a:t>
            </a:r>
            <a:r>
              <a:rPr lang="en" sz="1500">
                <a:latin typeface="Cambria"/>
                <a:ea typeface="Cambria"/>
                <a:cs typeface="Cambria"/>
                <a:sym typeface="Cambria"/>
              </a:rPr>
              <a:t>The creator of the artifact.</a:t>
            </a:r>
          </a:p>
          <a:p>
            <a:pPr indent="-323850" lvl="0" marL="457200" rtl="0">
              <a:spcBef>
                <a:spcPts val="0"/>
              </a:spcBef>
              <a:buSzPct val="100000"/>
              <a:buFont typeface="Cambria"/>
              <a:buChar char="●"/>
            </a:pPr>
            <a:r>
              <a:rPr lang="en" sz="1500">
                <a:highlight>
                  <a:srgbClr val="FFFF00"/>
                </a:highlight>
                <a:latin typeface="Cambria"/>
                <a:ea typeface="Cambria"/>
                <a:cs typeface="Cambria"/>
                <a:sym typeface="Cambria"/>
              </a:rPr>
              <a:t>Audience</a:t>
            </a:r>
            <a:r>
              <a:rPr lang="en" sz="1500">
                <a:latin typeface="Cambria"/>
                <a:ea typeface="Cambria"/>
                <a:cs typeface="Cambria"/>
                <a:sym typeface="Cambria"/>
              </a:rPr>
              <a:t>: The primary receiver of the information.</a:t>
            </a:r>
          </a:p>
          <a:p>
            <a:pPr indent="-323850" lvl="0" marL="457200" rtl="0">
              <a:spcBef>
                <a:spcPts val="0"/>
              </a:spcBef>
              <a:buSzPct val="100000"/>
              <a:buFont typeface="Cambria"/>
              <a:buChar char="●"/>
            </a:pPr>
            <a:r>
              <a:rPr lang="en" sz="1500">
                <a:highlight>
                  <a:srgbClr val="FFFF00"/>
                </a:highlight>
                <a:latin typeface="Cambria"/>
                <a:ea typeface="Cambria"/>
                <a:cs typeface="Cambria"/>
                <a:sym typeface="Cambria"/>
              </a:rPr>
              <a:t>Approach: </a:t>
            </a:r>
            <a:r>
              <a:rPr lang="en" sz="1500">
                <a:latin typeface="Cambria"/>
                <a:ea typeface="Cambria"/>
                <a:cs typeface="Cambria"/>
                <a:sym typeface="Cambria"/>
              </a:rPr>
              <a:t>the overall strategy the author uses to deliver his/her message</a:t>
            </a:r>
          </a:p>
          <a:p>
            <a:pPr indent="-323850" lvl="0" marL="457200" rtl="0">
              <a:spcBef>
                <a:spcPts val="0"/>
              </a:spcBef>
              <a:buSzPct val="100000"/>
              <a:buFont typeface="Cambria"/>
              <a:buChar char="●"/>
            </a:pPr>
            <a:r>
              <a:rPr lang="en" sz="1500">
                <a:highlight>
                  <a:srgbClr val="FFFF00"/>
                </a:highlight>
                <a:latin typeface="Cambria"/>
                <a:ea typeface="Cambria"/>
                <a:cs typeface="Cambria"/>
                <a:sym typeface="Cambria"/>
              </a:rPr>
              <a:t>Message: </a:t>
            </a:r>
            <a:r>
              <a:rPr lang="en" sz="1500">
                <a:latin typeface="Cambria"/>
                <a:ea typeface="Cambria"/>
                <a:cs typeface="Cambria"/>
                <a:sym typeface="Cambria"/>
              </a:rPr>
              <a:t>The intended argument or idea the author wants the audience to understand.</a:t>
            </a:r>
          </a:p>
          <a:p>
            <a:pPr lvl="0" rtl="0">
              <a:spcBef>
                <a:spcPts val="0"/>
              </a:spcBef>
              <a:buNone/>
            </a:pPr>
            <a:r>
              <a:t/>
            </a:r>
            <a:endParaRPr/>
          </a:p>
          <a:p>
            <a:pPr lvl="0">
              <a:spcBef>
                <a:spcPts val="0"/>
              </a:spcBef>
              <a:buNone/>
            </a:pPr>
            <a:r>
              <a:t/>
            </a:r>
            <a:endParaRPr/>
          </a:p>
        </p:txBody>
      </p:sp>
      <p:sp>
        <p:nvSpPr>
          <p:cNvPr id="140" name="Shape 140"/>
          <p:cNvSpPr/>
          <p:nvPr/>
        </p:nvSpPr>
        <p:spPr>
          <a:xfrm rot="1277267">
            <a:off x="7391162" y="72954"/>
            <a:ext cx="1839005" cy="1293064"/>
          </a:xfrm>
          <a:prstGeom prst="irregularSeal1">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sz="800"/>
              <a:t>Push students to move beyond message!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The BIG 4: What to Ask When Dealing with Nonfiction</a:t>
            </a:r>
          </a:p>
        </p:txBody>
      </p:sp>
      <p:sp>
        <p:nvSpPr>
          <p:cNvPr id="146" name="Shape 146"/>
          <p:cNvSpPr txBox="1"/>
          <p:nvPr>
            <p:ph idx="1" type="body"/>
          </p:nvPr>
        </p:nvSpPr>
        <p:spPr>
          <a:xfrm>
            <a:off x="209675" y="1093850"/>
            <a:ext cx="9008400" cy="3025800"/>
          </a:xfrm>
          <a:prstGeom prst="rect">
            <a:avLst/>
          </a:prstGeom>
        </p:spPr>
        <p:txBody>
          <a:bodyPr anchorCtr="0" anchor="t" bIns="91425" lIns="91425" rIns="91425" tIns="91425">
            <a:noAutofit/>
          </a:bodyPr>
          <a:lstStyle/>
          <a:p>
            <a:pPr lvl="0" rtl="0">
              <a:lnSpc>
                <a:spcPct val="150000"/>
              </a:lnSpc>
              <a:spcBef>
                <a:spcPts val="0"/>
              </a:spcBef>
              <a:spcAft>
                <a:spcPts val="0"/>
              </a:spcAft>
              <a:buNone/>
            </a:pPr>
            <a:r>
              <a:t/>
            </a:r>
            <a:endParaRPr sz="2500">
              <a:solidFill>
                <a:srgbClr val="000000"/>
              </a:solidFill>
            </a:endParaRPr>
          </a:p>
          <a:p>
            <a:pPr indent="-387350" lvl="0" marL="457200" rtl="0">
              <a:lnSpc>
                <a:spcPct val="150000"/>
              </a:lnSpc>
              <a:spcBef>
                <a:spcPts val="0"/>
              </a:spcBef>
              <a:spcAft>
                <a:spcPts val="0"/>
              </a:spcAft>
              <a:buClr>
                <a:srgbClr val="000000"/>
              </a:buClr>
              <a:buSzPct val="100000"/>
              <a:buAutoNum type="arabicPeriod"/>
            </a:pPr>
            <a:r>
              <a:rPr lang="en" sz="2500">
                <a:solidFill>
                  <a:srgbClr val="000000"/>
                </a:solidFill>
              </a:rPr>
              <a:t>What is the context/situation of the piece?</a:t>
            </a:r>
          </a:p>
          <a:p>
            <a:pPr indent="-387350" lvl="0" marL="457200" rtl="0">
              <a:lnSpc>
                <a:spcPct val="150000"/>
              </a:lnSpc>
              <a:spcBef>
                <a:spcPts val="0"/>
              </a:spcBef>
              <a:spcAft>
                <a:spcPts val="0"/>
              </a:spcAft>
              <a:buClr>
                <a:srgbClr val="000000"/>
              </a:buClr>
              <a:buSzPct val="100000"/>
              <a:buAutoNum type="arabicPeriod"/>
            </a:pPr>
            <a:r>
              <a:rPr lang="en" sz="2500">
                <a:solidFill>
                  <a:srgbClr val="000000"/>
                </a:solidFill>
              </a:rPr>
              <a:t>Who is the intended audience? </a:t>
            </a:r>
          </a:p>
          <a:p>
            <a:pPr indent="-387350" lvl="0" marL="457200" rtl="0">
              <a:lnSpc>
                <a:spcPct val="150000"/>
              </a:lnSpc>
              <a:spcBef>
                <a:spcPts val="0"/>
              </a:spcBef>
              <a:spcAft>
                <a:spcPts val="0"/>
              </a:spcAft>
              <a:buClr>
                <a:srgbClr val="000000"/>
              </a:buClr>
              <a:buSzPct val="100000"/>
              <a:buAutoNum type="arabicPeriod"/>
            </a:pPr>
            <a:r>
              <a:rPr lang="en" sz="2500">
                <a:solidFill>
                  <a:srgbClr val="000000"/>
                </a:solidFill>
              </a:rPr>
              <a:t>What is the writer’s overall organizational approach?</a:t>
            </a:r>
          </a:p>
          <a:p>
            <a:pPr indent="-387350" lvl="0" marL="457200" rtl="0">
              <a:lnSpc>
                <a:spcPct val="150000"/>
              </a:lnSpc>
              <a:spcBef>
                <a:spcPts val="0"/>
              </a:spcBef>
              <a:spcAft>
                <a:spcPts val="0"/>
              </a:spcAft>
              <a:buClr>
                <a:srgbClr val="000000"/>
              </a:buClr>
              <a:buSzPct val="100000"/>
              <a:buAutoNum type="arabicPeriod"/>
            </a:pPr>
            <a:r>
              <a:rPr lang="en" sz="2500">
                <a:solidFill>
                  <a:srgbClr val="000000"/>
                </a:solidFill>
              </a:rPr>
              <a:t>What is the writer’s purpose and message?</a:t>
            </a:r>
          </a:p>
          <a:p>
            <a:pPr lvl="0" rtl="0">
              <a:lnSpc>
                <a:spcPct val="150000"/>
              </a:lnSpc>
              <a:spcBef>
                <a:spcPts val="0"/>
              </a:spcBef>
              <a:spcAft>
                <a:spcPts val="0"/>
              </a:spcAft>
              <a:buNone/>
            </a:pPr>
            <a:r>
              <a:t/>
            </a:r>
            <a:endParaRPr sz="2500"/>
          </a:p>
          <a:p>
            <a:pPr lvl="0">
              <a:lnSpc>
                <a:spcPct val="100000"/>
              </a:lnSpc>
              <a:spcBef>
                <a:spcPts val="0"/>
              </a:spcBef>
              <a:spcAft>
                <a:spcPts val="0"/>
              </a:spcAft>
              <a:buNone/>
            </a:pPr>
            <a:r>
              <a:t/>
            </a:r>
            <a:endParaRPr b="1" sz="2500">
              <a:solidFill>
                <a:srgbClr val="000000"/>
              </a:solidFill>
            </a:endParaRPr>
          </a:p>
          <a:p>
            <a:pPr lvl="0">
              <a:spcBef>
                <a:spcPts val="0"/>
              </a:spcBef>
              <a:buNone/>
            </a:pPr>
            <a:r>
              <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209675" y="157175"/>
            <a:ext cx="8868600" cy="801000"/>
          </a:xfrm>
          <a:prstGeom prst="rect">
            <a:avLst/>
          </a:prstGeom>
        </p:spPr>
        <p:txBody>
          <a:bodyPr anchorCtr="0" anchor="t" bIns="91425" lIns="91425" rIns="91425" tIns="91425">
            <a:noAutofit/>
          </a:bodyPr>
          <a:lstStyle/>
          <a:p>
            <a:pPr lvl="0">
              <a:spcBef>
                <a:spcPts val="0"/>
              </a:spcBef>
              <a:buNone/>
            </a:pPr>
            <a:r>
              <a:rPr lang="en" sz="3000"/>
              <a:t>Letterman’s Top “ten (or seven)” Ways to Move Students Towards Rhetorical Analysis</a:t>
            </a:r>
          </a:p>
        </p:txBody>
      </p:sp>
      <p:sp>
        <p:nvSpPr>
          <p:cNvPr id="152" name="Shape 152"/>
          <p:cNvSpPr txBox="1"/>
          <p:nvPr>
            <p:ph idx="1" type="body"/>
          </p:nvPr>
        </p:nvSpPr>
        <p:spPr>
          <a:xfrm>
            <a:off x="209675" y="851075"/>
            <a:ext cx="8868600" cy="3686400"/>
          </a:xfrm>
          <a:prstGeom prst="rect">
            <a:avLst/>
          </a:prstGeom>
        </p:spPr>
        <p:txBody>
          <a:bodyPr anchorCtr="0" anchor="t" bIns="91425" lIns="91425" rIns="91425" tIns="91425">
            <a:noAutofit/>
          </a:bodyPr>
          <a:lstStyle/>
          <a:p>
            <a:pPr lvl="0">
              <a:spcBef>
                <a:spcPts val="0"/>
              </a:spcBef>
              <a:buNone/>
            </a:pPr>
            <a:r>
              <a:rPr lang="en" sz="2000">
                <a:solidFill>
                  <a:srgbClr val="000000"/>
                </a:solidFill>
              </a:rPr>
              <a:t>Because text can be difficult, we ask the reading questions about visual texts first and then move towards written text. (Enter at the skill level of your students)</a:t>
            </a:r>
          </a:p>
          <a:p>
            <a:pPr indent="-368300" lvl="0" marL="457200" rtl="0">
              <a:spcBef>
                <a:spcPts val="0"/>
              </a:spcBef>
              <a:buClr>
                <a:srgbClr val="000000"/>
              </a:buClr>
              <a:buSzPct val="100000"/>
              <a:buAutoNum type="arabicPeriod"/>
            </a:pPr>
            <a:r>
              <a:rPr lang="en" sz="2200">
                <a:solidFill>
                  <a:srgbClr val="000000"/>
                </a:solidFill>
              </a:rPr>
              <a:t>Real-life Scenarios </a:t>
            </a:r>
          </a:p>
          <a:p>
            <a:pPr indent="-368300" lvl="0" marL="457200" rtl="0">
              <a:spcBef>
                <a:spcPts val="0"/>
              </a:spcBef>
              <a:buClr>
                <a:srgbClr val="000000"/>
              </a:buClr>
              <a:buSzPct val="100000"/>
              <a:buAutoNum type="arabicPeriod"/>
            </a:pPr>
            <a:r>
              <a:rPr lang="en" sz="2200">
                <a:solidFill>
                  <a:srgbClr val="000000"/>
                </a:solidFill>
              </a:rPr>
              <a:t>Bumper Stickers / Billboards </a:t>
            </a:r>
          </a:p>
          <a:p>
            <a:pPr indent="-368300" lvl="0" marL="457200" rtl="0">
              <a:spcBef>
                <a:spcPts val="0"/>
              </a:spcBef>
              <a:buClr>
                <a:srgbClr val="000000"/>
              </a:buClr>
              <a:buSzPct val="100000"/>
              <a:buAutoNum type="arabicPeriod"/>
            </a:pPr>
            <a:r>
              <a:rPr lang="en" sz="2200">
                <a:solidFill>
                  <a:srgbClr val="000000"/>
                </a:solidFill>
              </a:rPr>
              <a:t>Static Images</a:t>
            </a:r>
          </a:p>
          <a:p>
            <a:pPr indent="-368300" lvl="0" marL="457200" rtl="0">
              <a:spcBef>
                <a:spcPts val="0"/>
              </a:spcBef>
              <a:buClr>
                <a:srgbClr val="000000"/>
              </a:buClr>
              <a:buSzPct val="100000"/>
              <a:buAutoNum type="arabicPeriod"/>
            </a:pPr>
            <a:r>
              <a:rPr lang="en" sz="2200">
                <a:solidFill>
                  <a:srgbClr val="000000"/>
                </a:solidFill>
              </a:rPr>
              <a:t>Commercials/PSA/Film Clips</a:t>
            </a:r>
          </a:p>
          <a:p>
            <a:pPr indent="-368300" lvl="0" marL="457200" rtl="0">
              <a:spcBef>
                <a:spcPts val="0"/>
              </a:spcBef>
              <a:buClr>
                <a:srgbClr val="000000"/>
              </a:buClr>
              <a:buSzPct val="100000"/>
              <a:buAutoNum type="arabicPeriod"/>
            </a:pPr>
            <a:r>
              <a:rPr lang="en" sz="2200">
                <a:solidFill>
                  <a:srgbClr val="000000"/>
                </a:solidFill>
              </a:rPr>
              <a:t>Graphic Novels</a:t>
            </a:r>
          </a:p>
          <a:p>
            <a:pPr indent="-368300" lvl="0" marL="457200" rtl="0">
              <a:spcBef>
                <a:spcPts val="0"/>
              </a:spcBef>
              <a:buClr>
                <a:srgbClr val="000000"/>
              </a:buClr>
              <a:buSzPct val="100000"/>
              <a:buAutoNum type="arabicPeriod"/>
            </a:pPr>
            <a:r>
              <a:rPr lang="en" sz="2200">
                <a:solidFill>
                  <a:srgbClr val="000000"/>
                </a:solidFill>
              </a:rPr>
              <a:t>Speeches</a:t>
            </a:r>
          </a:p>
          <a:p>
            <a:pPr indent="-368300" lvl="0" marL="457200" rtl="0">
              <a:spcBef>
                <a:spcPts val="0"/>
              </a:spcBef>
              <a:buClr>
                <a:srgbClr val="000000"/>
              </a:buClr>
              <a:buSzPct val="100000"/>
              <a:buAutoNum type="arabicPeriod"/>
            </a:pPr>
            <a:r>
              <a:rPr lang="en" sz="2200">
                <a:solidFill>
                  <a:srgbClr val="000000"/>
                </a:solidFill>
              </a:rPr>
              <a:t>Longer written text (nonfiction and fiction)</a:t>
            </a:r>
          </a:p>
          <a:p>
            <a:pPr lvl="0" rtl="0">
              <a:spcBef>
                <a:spcPts val="0"/>
              </a:spcBef>
              <a:buNone/>
            </a:pPr>
            <a:r>
              <a:t/>
            </a:r>
            <a:endParaRPr sz="2200"/>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Scenario Example 1</a:t>
            </a:r>
          </a:p>
        </p:txBody>
      </p:sp>
      <p:sp>
        <p:nvSpPr>
          <p:cNvPr id="158" name="Shape 158"/>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spcAft>
                <a:spcPts val="0"/>
              </a:spcAft>
              <a:buClr>
                <a:schemeClr val="dk2"/>
              </a:buClr>
              <a:buSzPct val="25000"/>
              <a:buFont typeface="Arial"/>
              <a:buNone/>
            </a:pPr>
            <a:r>
              <a:rPr lang="en" sz="2400">
                <a:latin typeface="Georgia"/>
                <a:ea typeface="Georgia"/>
                <a:cs typeface="Georgia"/>
                <a:sym typeface="Georgia"/>
              </a:rPr>
              <a:t>Mrs. Oakley is a no-nonsense teacher; she does not tolerate whining, excuses, or poor work.  She believes the best way for students to improve as writers is to “Write, write, and write again.” She assigns an essay a week, come rain or shine, flood or plague.  She assigned a five-page </a:t>
            </a:r>
            <a:r>
              <a:rPr i="1" lang="en" sz="2400">
                <a:latin typeface="Georgia"/>
                <a:ea typeface="Georgia"/>
                <a:cs typeface="Georgia"/>
                <a:sym typeface="Georgia"/>
              </a:rPr>
              <a:t>Romeo and Juliet </a:t>
            </a:r>
            <a:r>
              <a:rPr lang="en" sz="2400">
                <a:latin typeface="Georgia"/>
                <a:ea typeface="Georgia"/>
                <a:cs typeface="Georgia"/>
                <a:sym typeface="Georgia"/>
              </a:rPr>
              <a:t>paper due immediately following Winter Break.  Her first period class wants to convince her to change the due date.  </a:t>
            </a:r>
            <a:r>
              <a:rPr b="1" lang="en" sz="2400">
                <a:latin typeface="Georgia"/>
                <a:ea typeface="Georgia"/>
                <a:cs typeface="Georgia"/>
                <a:sym typeface="Georgia"/>
              </a:rPr>
              <a:t>How will they convince her?</a:t>
            </a: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